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9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6136" autoAdjust="0"/>
  </p:normalViewPr>
  <p:slideViewPr>
    <p:cSldViewPr>
      <p:cViewPr>
        <p:scale>
          <a:sx n="100" d="100"/>
          <a:sy n="100" d="100"/>
        </p:scale>
        <p:origin x="-317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40EF6-5796-4701-97D3-05B05956679A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8A2AAF92-D649-4461-8183-2640C13B5D8F}">
      <dgm:prSet phldrT="[Text]"/>
      <dgm:spPr/>
      <dgm:t>
        <a:bodyPr/>
        <a:lstStyle/>
        <a:p>
          <a:r>
            <a:rPr lang="en-US" dirty="0" smtClean="0"/>
            <a:t>Instructor/Classroom</a:t>
          </a:r>
          <a:endParaRPr lang="en-US" dirty="0"/>
        </a:p>
      </dgm:t>
    </dgm:pt>
    <dgm:pt modelId="{3E925B51-B89B-4B08-9ED0-468B6290A918}" type="parTrans" cxnId="{2C453B3E-92F5-4EC0-8BE4-452612A9BC5E}">
      <dgm:prSet/>
      <dgm:spPr/>
      <dgm:t>
        <a:bodyPr/>
        <a:lstStyle/>
        <a:p>
          <a:endParaRPr lang="en-US"/>
        </a:p>
      </dgm:t>
    </dgm:pt>
    <dgm:pt modelId="{6EDF3EBA-F8F9-4C99-8AD4-530C8856AEFB}" type="sibTrans" cxnId="{2C453B3E-92F5-4EC0-8BE4-452612A9BC5E}">
      <dgm:prSet/>
      <dgm:spPr/>
      <dgm:t>
        <a:bodyPr/>
        <a:lstStyle/>
        <a:p>
          <a:endParaRPr lang="en-US"/>
        </a:p>
      </dgm:t>
    </dgm:pt>
    <dgm:pt modelId="{5B98EC6E-DA84-4C6F-9B05-1AD010BAD892}">
      <dgm:prSet phldrT="[Text]"/>
      <dgm:spPr/>
      <dgm:t>
        <a:bodyPr/>
        <a:lstStyle/>
        <a:p>
          <a:r>
            <a:rPr lang="en-US" dirty="0" smtClean="0"/>
            <a:t>Program</a:t>
          </a:r>
          <a:endParaRPr lang="en-US" dirty="0"/>
        </a:p>
      </dgm:t>
    </dgm:pt>
    <dgm:pt modelId="{736C7FB6-A8CE-48B1-94F8-976C800D12E1}" type="parTrans" cxnId="{54162796-C0F1-4956-A23D-32EB7E15FC6D}">
      <dgm:prSet/>
      <dgm:spPr/>
      <dgm:t>
        <a:bodyPr/>
        <a:lstStyle/>
        <a:p>
          <a:endParaRPr lang="en-US"/>
        </a:p>
      </dgm:t>
    </dgm:pt>
    <dgm:pt modelId="{A1B2F3A0-5DFA-4C45-A31B-520FB2E1DA3A}" type="sibTrans" cxnId="{54162796-C0F1-4956-A23D-32EB7E15FC6D}">
      <dgm:prSet/>
      <dgm:spPr/>
      <dgm:t>
        <a:bodyPr/>
        <a:lstStyle/>
        <a:p>
          <a:endParaRPr lang="en-US"/>
        </a:p>
      </dgm:t>
    </dgm:pt>
    <dgm:pt modelId="{513A6E2F-2AD3-4231-A427-04211B949564}">
      <dgm:prSet phldrT="[Text]"/>
      <dgm:spPr/>
      <dgm:t>
        <a:bodyPr/>
        <a:lstStyle/>
        <a:p>
          <a:r>
            <a:rPr lang="en-US" dirty="0" smtClean="0"/>
            <a:t>Institutional</a:t>
          </a:r>
          <a:endParaRPr lang="en-US" dirty="0"/>
        </a:p>
      </dgm:t>
    </dgm:pt>
    <dgm:pt modelId="{B8794792-957A-4F3F-92F7-407125F96A05}" type="parTrans" cxnId="{F2BBA438-E8A7-4789-88B3-976FC5FFDE91}">
      <dgm:prSet/>
      <dgm:spPr/>
      <dgm:t>
        <a:bodyPr/>
        <a:lstStyle/>
        <a:p>
          <a:endParaRPr lang="en-US"/>
        </a:p>
      </dgm:t>
    </dgm:pt>
    <dgm:pt modelId="{A4F585E0-CE17-408A-93D3-06063F05F274}" type="sibTrans" cxnId="{F2BBA438-E8A7-4789-88B3-976FC5FFDE91}">
      <dgm:prSet/>
      <dgm:spPr/>
      <dgm:t>
        <a:bodyPr/>
        <a:lstStyle/>
        <a:p>
          <a:endParaRPr lang="en-US"/>
        </a:p>
      </dgm:t>
    </dgm:pt>
    <dgm:pt modelId="{50FC66AC-061A-4905-A607-B4B5BCC2E809}" type="pres">
      <dgm:prSet presAssocID="{4FA40EF6-5796-4701-97D3-05B05956679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DCC0B8-E2A5-4CFE-936F-14C83C290DDD}" type="pres">
      <dgm:prSet presAssocID="{8A2AAF92-D649-4461-8183-2640C13B5D8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F6200-76EA-4FF5-AABD-1DDC7CE2802D}" type="pres">
      <dgm:prSet presAssocID="{8A2AAF92-D649-4461-8183-2640C13B5D8F}" presName="gear1srcNode" presStyleLbl="node1" presStyleIdx="0" presStyleCnt="3"/>
      <dgm:spPr/>
      <dgm:t>
        <a:bodyPr/>
        <a:lstStyle/>
        <a:p>
          <a:endParaRPr lang="en-US"/>
        </a:p>
      </dgm:t>
    </dgm:pt>
    <dgm:pt modelId="{1CB28C66-CC0A-4977-97D7-DFD8C08BF12C}" type="pres">
      <dgm:prSet presAssocID="{8A2AAF92-D649-4461-8183-2640C13B5D8F}" presName="gear1dstNode" presStyleLbl="node1" presStyleIdx="0" presStyleCnt="3"/>
      <dgm:spPr/>
      <dgm:t>
        <a:bodyPr/>
        <a:lstStyle/>
        <a:p>
          <a:endParaRPr lang="en-US"/>
        </a:p>
      </dgm:t>
    </dgm:pt>
    <dgm:pt modelId="{C2C20F40-020F-40CE-B729-ED7B530C06DA}" type="pres">
      <dgm:prSet presAssocID="{5B98EC6E-DA84-4C6F-9B05-1AD010BAD89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06E79-862C-4020-A37A-073537FF3C39}" type="pres">
      <dgm:prSet presAssocID="{5B98EC6E-DA84-4C6F-9B05-1AD010BAD892}" presName="gear2srcNode" presStyleLbl="node1" presStyleIdx="1" presStyleCnt="3"/>
      <dgm:spPr/>
      <dgm:t>
        <a:bodyPr/>
        <a:lstStyle/>
        <a:p>
          <a:endParaRPr lang="en-US"/>
        </a:p>
      </dgm:t>
    </dgm:pt>
    <dgm:pt modelId="{BB4A843C-E48C-45AF-9D64-8C4ACD662E08}" type="pres">
      <dgm:prSet presAssocID="{5B98EC6E-DA84-4C6F-9B05-1AD010BAD892}" presName="gear2dstNode" presStyleLbl="node1" presStyleIdx="1" presStyleCnt="3"/>
      <dgm:spPr/>
      <dgm:t>
        <a:bodyPr/>
        <a:lstStyle/>
        <a:p>
          <a:endParaRPr lang="en-US"/>
        </a:p>
      </dgm:t>
    </dgm:pt>
    <dgm:pt modelId="{19B49F45-3C81-4C32-82C7-90DFCBFEE844}" type="pres">
      <dgm:prSet presAssocID="{513A6E2F-2AD3-4231-A427-04211B949564}" presName="gear3" presStyleLbl="node1" presStyleIdx="2" presStyleCnt="3"/>
      <dgm:spPr/>
      <dgm:t>
        <a:bodyPr/>
        <a:lstStyle/>
        <a:p>
          <a:endParaRPr lang="en-US"/>
        </a:p>
      </dgm:t>
    </dgm:pt>
    <dgm:pt modelId="{759E12AE-DF18-4524-80D1-9D43F6B4BC9E}" type="pres">
      <dgm:prSet presAssocID="{513A6E2F-2AD3-4231-A427-04211B94956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02C0F-B3E1-4008-9487-EF756C6ECBD9}" type="pres">
      <dgm:prSet presAssocID="{513A6E2F-2AD3-4231-A427-04211B949564}" presName="gear3srcNode" presStyleLbl="node1" presStyleIdx="2" presStyleCnt="3"/>
      <dgm:spPr/>
      <dgm:t>
        <a:bodyPr/>
        <a:lstStyle/>
        <a:p>
          <a:endParaRPr lang="en-US"/>
        </a:p>
      </dgm:t>
    </dgm:pt>
    <dgm:pt modelId="{651D2396-4FF2-44E9-8B2D-CA3203651375}" type="pres">
      <dgm:prSet presAssocID="{513A6E2F-2AD3-4231-A427-04211B949564}" presName="gear3dstNode" presStyleLbl="node1" presStyleIdx="2" presStyleCnt="3"/>
      <dgm:spPr/>
      <dgm:t>
        <a:bodyPr/>
        <a:lstStyle/>
        <a:p>
          <a:endParaRPr lang="en-US"/>
        </a:p>
      </dgm:t>
    </dgm:pt>
    <dgm:pt modelId="{5BF29CB8-E09A-41E7-87AF-472315870BAF}" type="pres">
      <dgm:prSet presAssocID="{6EDF3EBA-F8F9-4C99-8AD4-530C8856AEF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9F56650-AA7F-4A60-8C5C-F28DC72B2A05}" type="pres">
      <dgm:prSet presAssocID="{A1B2F3A0-5DFA-4C45-A31B-520FB2E1DA3A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E84B726-F42B-4B2A-AA39-75A9B32D5403}" type="pres">
      <dgm:prSet presAssocID="{A4F585E0-CE17-408A-93D3-06063F05F27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39AF4C-091B-440F-BA3F-7B8A1511BA26}" type="presOf" srcId="{5B98EC6E-DA84-4C6F-9B05-1AD010BAD892}" destId="{BB4A843C-E48C-45AF-9D64-8C4ACD662E08}" srcOrd="2" destOrd="0" presId="urn:microsoft.com/office/officeart/2005/8/layout/gear1"/>
    <dgm:cxn modelId="{E821D984-11B3-4457-A6F7-16B6ABDD35EF}" type="presOf" srcId="{4FA40EF6-5796-4701-97D3-05B05956679A}" destId="{50FC66AC-061A-4905-A607-B4B5BCC2E809}" srcOrd="0" destOrd="0" presId="urn:microsoft.com/office/officeart/2005/8/layout/gear1"/>
    <dgm:cxn modelId="{2C453B3E-92F5-4EC0-8BE4-452612A9BC5E}" srcId="{4FA40EF6-5796-4701-97D3-05B05956679A}" destId="{8A2AAF92-D649-4461-8183-2640C13B5D8F}" srcOrd="0" destOrd="0" parTransId="{3E925B51-B89B-4B08-9ED0-468B6290A918}" sibTransId="{6EDF3EBA-F8F9-4C99-8AD4-530C8856AEFB}"/>
    <dgm:cxn modelId="{13679BF7-75AE-4E97-91EC-508CD502C07F}" type="presOf" srcId="{513A6E2F-2AD3-4231-A427-04211B949564}" destId="{38002C0F-B3E1-4008-9487-EF756C6ECBD9}" srcOrd="2" destOrd="0" presId="urn:microsoft.com/office/officeart/2005/8/layout/gear1"/>
    <dgm:cxn modelId="{FA1698AC-88D3-418A-BD4C-49FC4241A2AE}" type="presOf" srcId="{6EDF3EBA-F8F9-4C99-8AD4-530C8856AEFB}" destId="{5BF29CB8-E09A-41E7-87AF-472315870BAF}" srcOrd="0" destOrd="0" presId="urn:microsoft.com/office/officeart/2005/8/layout/gear1"/>
    <dgm:cxn modelId="{181A17FB-4071-40FC-A821-B698152AFFD1}" type="presOf" srcId="{513A6E2F-2AD3-4231-A427-04211B949564}" destId="{19B49F45-3C81-4C32-82C7-90DFCBFEE844}" srcOrd="0" destOrd="0" presId="urn:microsoft.com/office/officeart/2005/8/layout/gear1"/>
    <dgm:cxn modelId="{3533EE8E-F744-49B1-9963-834660372615}" type="presOf" srcId="{5B98EC6E-DA84-4C6F-9B05-1AD010BAD892}" destId="{C2C20F40-020F-40CE-B729-ED7B530C06DA}" srcOrd="0" destOrd="0" presId="urn:microsoft.com/office/officeart/2005/8/layout/gear1"/>
    <dgm:cxn modelId="{60112A8C-244D-4D33-BEAF-539EDCD3A426}" type="presOf" srcId="{8A2AAF92-D649-4461-8183-2640C13B5D8F}" destId="{6D0F6200-76EA-4FF5-AABD-1DDC7CE2802D}" srcOrd="1" destOrd="0" presId="urn:microsoft.com/office/officeart/2005/8/layout/gear1"/>
    <dgm:cxn modelId="{54162796-C0F1-4956-A23D-32EB7E15FC6D}" srcId="{4FA40EF6-5796-4701-97D3-05B05956679A}" destId="{5B98EC6E-DA84-4C6F-9B05-1AD010BAD892}" srcOrd="1" destOrd="0" parTransId="{736C7FB6-A8CE-48B1-94F8-976C800D12E1}" sibTransId="{A1B2F3A0-5DFA-4C45-A31B-520FB2E1DA3A}"/>
    <dgm:cxn modelId="{B2E09A61-83B9-498A-A16B-66F0D988D24A}" type="presOf" srcId="{A1B2F3A0-5DFA-4C45-A31B-520FB2E1DA3A}" destId="{D9F56650-AA7F-4A60-8C5C-F28DC72B2A05}" srcOrd="0" destOrd="0" presId="urn:microsoft.com/office/officeart/2005/8/layout/gear1"/>
    <dgm:cxn modelId="{3DC94004-0E7F-4398-B2CC-9B77FF226AC0}" type="presOf" srcId="{A4F585E0-CE17-408A-93D3-06063F05F274}" destId="{BE84B726-F42B-4B2A-AA39-75A9B32D5403}" srcOrd="0" destOrd="0" presId="urn:microsoft.com/office/officeart/2005/8/layout/gear1"/>
    <dgm:cxn modelId="{F5613262-B500-401B-87E1-12D7FD715FC9}" type="presOf" srcId="{513A6E2F-2AD3-4231-A427-04211B949564}" destId="{759E12AE-DF18-4524-80D1-9D43F6B4BC9E}" srcOrd="1" destOrd="0" presId="urn:microsoft.com/office/officeart/2005/8/layout/gear1"/>
    <dgm:cxn modelId="{08DC7F30-B850-4350-B60D-21A2C39F5DA3}" type="presOf" srcId="{8A2AAF92-D649-4461-8183-2640C13B5D8F}" destId="{1CB28C66-CC0A-4977-97D7-DFD8C08BF12C}" srcOrd="2" destOrd="0" presId="urn:microsoft.com/office/officeart/2005/8/layout/gear1"/>
    <dgm:cxn modelId="{7971443B-2524-4340-8217-8B77996ED6A3}" type="presOf" srcId="{5B98EC6E-DA84-4C6F-9B05-1AD010BAD892}" destId="{C4F06E79-862C-4020-A37A-073537FF3C39}" srcOrd="1" destOrd="0" presId="urn:microsoft.com/office/officeart/2005/8/layout/gear1"/>
    <dgm:cxn modelId="{F2BBA438-E8A7-4789-88B3-976FC5FFDE91}" srcId="{4FA40EF6-5796-4701-97D3-05B05956679A}" destId="{513A6E2F-2AD3-4231-A427-04211B949564}" srcOrd="2" destOrd="0" parTransId="{B8794792-957A-4F3F-92F7-407125F96A05}" sibTransId="{A4F585E0-CE17-408A-93D3-06063F05F274}"/>
    <dgm:cxn modelId="{001A118A-2D30-42C0-8CF7-C12D8AE0E0DF}" type="presOf" srcId="{513A6E2F-2AD3-4231-A427-04211B949564}" destId="{651D2396-4FF2-44E9-8B2D-CA3203651375}" srcOrd="3" destOrd="0" presId="urn:microsoft.com/office/officeart/2005/8/layout/gear1"/>
    <dgm:cxn modelId="{913FB60D-2EC6-4A95-B227-1E29095602EA}" type="presOf" srcId="{8A2AAF92-D649-4461-8183-2640C13B5D8F}" destId="{38DCC0B8-E2A5-4CFE-936F-14C83C290DDD}" srcOrd="0" destOrd="0" presId="urn:microsoft.com/office/officeart/2005/8/layout/gear1"/>
    <dgm:cxn modelId="{5E8BCD92-2830-49DA-8BE2-F4F2DF7D70FC}" type="presParOf" srcId="{50FC66AC-061A-4905-A607-B4B5BCC2E809}" destId="{38DCC0B8-E2A5-4CFE-936F-14C83C290DDD}" srcOrd="0" destOrd="0" presId="urn:microsoft.com/office/officeart/2005/8/layout/gear1"/>
    <dgm:cxn modelId="{0EA79AC4-F772-4C83-9E7B-005567F77BEB}" type="presParOf" srcId="{50FC66AC-061A-4905-A607-B4B5BCC2E809}" destId="{6D0F6200-76EA-4FF5-AABD-1DDC7CE2802D}" srcOrd="1" destOrd="0" presId="urn:microsoft.com/office/officeart/2005/8/layout/gear1"/>
    <dgm:cxn modelId="{E75160B6-AF47-4EE7-B958-9B1831BFADED}" type="presParOf" srcId="{50FC66AC-061A-4905-A607-B4B5BCC2E809}" destId="{1CB28C66-CC0A-4977-97D7-DFD8C08BF12C}" srcOrd="2" destOrd="0" presId="urn:microsoft.com/office/officeart/2005/8/layout/gear1"/>
    <dgm:cxn modelId="{354BD813-219B-48CB-83FF-9A58D600BD58}" type="presParOf" srcId="{50FC66AC-061A-4905-A607-B4B5BCC2E809}" destId="{C2C20F40-020F-40CE-B729-ED7B530C06DA}" srcOrd="3" destOrd="0" presId="urn:microsoft.com/office/officeart/2005/8/layout/gear1"/>
    <dgm:cxn modelId="{4B9C6C56-61DD-4010-9B92-57FDE9B54129}" type="presParOf" srcId="{50FC66AC-061A-4905-A607-B4B5BCC2E809}" destId="{C4F06E79-862C-4020-A37A-073537FF3C39}" srcOrd="4" destOrd="0" presId="urn:microsoft.com/office/officeart/2005/8/layout/gear1"/>
    <dgm:cxn modelId="{0FD301AB-FF83-4C60-8512-89F0707B0424}" type="presParOf" srcId="{50FC66AC-061A-4905-A607-B4B5BCC2E809}" destId="{BB4A843C-E48C-45AF-9D64-8C4ACD662E08}" srcOrd="5" destOrd="0" presId="urn:microsoft.com/office/officeart/2005/8/layout/gear1"/>
    <dgm:cxn modelId="{0C63F825-7AB0-4004-8A84-E72F83A44F8D}" type="presParOf" srcId="{50FC66AC-061A-4905-A607-B4B5BCC2E809}" destId="{19B49F45-3C81-4C32-82C7-90DFCBFEE844}" srcOrd="6" destOrd="0" presId="urn:microsoft.com/office/officeart/2005/8/layout/gear1"/>
    <dgm:cxn modelId="{6A3362EE-312A-42FC-9BA2-DD3CB9446777}" type="presParOf" srcId="{50FC66AC-061A-4905-A607-B4B5BCC2E809}" destId="{759E12AE-DF18-4524-80D1-9D43F6B4BC9E}" srcOrd="7" destOrd="0" presId="urn:microsoft.com/office/officeart/2005/8/layout/gear1"/>
    <dgm:cxn modelId="{C7BDB696-8E4B-449A-8273-84DF039950A3}" type="presParOf" srcId="{50FC66AC-061A-4905-A607-B4B5BCC2E809}" destId="{38002C0F-B3E1-4008-9487-EF756C6ECBD9}" srcOrd="8" destOrd="0" presId="urn:microsoft.com/office/officeart/2005/8/layout/gear1"/>
    <dgm:cxn modelId="{4E63E9A7-8B77-4DCF-BACC-FE41A3BD4774}" type="presParOf" srcId="{50FC66AC-061A-4905-A607-B4B5BCC2E809}" destId="{651D2396-4FF2-44E9-8B2D-CA3203651375}" srcOrd="9" destOrd="0" presId="urn:microsoft.com/office/officeart/2005/8/layout/gear1"/>
    <dgm:cxn modelId="{A5F55244-BC5F-4C35-9932-79D7F98B53CB}" type="presParOf" srcId="{50FC66AC-061A-4905-A607-B4B5BCC2E809}" destId="{5BF29CB8-E09A-41E7-87AF-472315870BAF}" srcOrd="10" destOrd="0" presId="urn:microsoft.com/office/officeart/2005/8/layout/gear1"/>
    <dgm:cxn modelId="{BBE52D30-7CC7-4EF7-8F12-EB1AD0A8BD65}" type="presParOf" srcId="{50FC66AC-061A-4905-A607-B4B5BCC2E809}" destId="{D9F56650-AA7F-4A60-8C5C-F28DC72B2A05}" srcOrd="11" destOrd="0" presId="urn:microsoft.com/office/officeart/2005/8/layout/gear1"/>
    <dgm:cxn modelId="{2940A62B-60E2-4B6B-96C5-13ADC0D93B06}" type="presParOf" srcId="{50FC66AC-061A-4905-A607-B4B5BCC2E809}" destId="{BE84B726-F42B-4B2A-AA39-75A9B32D540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DCC0B8-E2A5-4CFE-936F-14C83C290DDD}">
      <dsp:nvSpPr>
        <dsp:cNvPr id="0" name=""/>
        <dsp:cNvSpPr/>
      </dsp:nvSpPr>
      <dsp:spPr>
        <a:xfrm>
          <a:off x="2537460" y="1851660"/>
          <a:ext cx="2263140" cy="2263140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Instructor/Classroom</a:t>
          </a:r>
          <a:endParaRPr lang="en-US" sz="1200" kern="1200" dirty="0"/>
        </a:p>
      </dsp:txBody>
      <dsp:txXfrm>
        <a:off x="2537460" y="1851660"/>
        <a:ext cx="2263140" cy="2263140"/>
      </dsp:txXfrm>
    </dsp:sp>
    <dsp:sp modelId="{C2C20F40-020F-40CE-B729-ED7B530C06DA}">
      <dsp:nvSpPr>
        <dsp:cNvPr id="0" name=""/>
        <dsp:cNvSpPr/>
      </dsp:nvSpPr>
      <dsp:spPr>
        <a:xfrm>
          <a:off x="1220724" y="1316736"/>
          <a:ext cx="1645920" cy="1645920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Program</a:t>
          </a:r>
          <a:endParaRPr lang="en-US" sz="1200" kern="1200" dirty="0"/>
        </a:p>
      </dsp:txBody>
      <dsp:txXfrm>
        <a:off x="1220724" y="1316736"/>
        <a:ext cx="1645920" cy="1645920"/>
      </dsp:txXfrm>
    </dsp:sp>
    <dsp:sp modelId="{19B49F45-3C81-4C32-82C7-90DFCBFEE844}">
      <dsp:nvSpPr>
        <dsp:cNvPr id="0" name=""/>
        <dsp:cNvSpPr/>
      </dsp:nvSpPr>
      <dsp:spPr>
        <a:xfrm rot="20700000">
          <a:off x="2142607" y="181219"/>
          <a:ext cx="1612665" cy="1612665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Institutional</a:t>
          </a:r>
          <a:endParaRPr lang="en-US" sz="1200" kern="1200" dirty="0"/>
        </a:p>
      </dsp:txBody>
      <dsp:txXfrm>
        <a:off x="2496312" y="534923"/>
        <a:ext cx="905256" cy="905256"/>
      </dsp:txXfrm>
    </dsp:sp>
    <dsp:sp modelId="{5BF29CB8-E09A-41E7-87AF-472315870BAF}">
      <dsp:nvSpPr>
        <dsp:cNvPr id="0" name=""/>
        <dsp:cNvSpPr/>
      </dsp:nvSpPr>
      <dsp:spPr>
        <a:xfrm>
          <a:off x="2362571" y="1510650"/>
          <a:ext cx="2896819" cy="2896819"/>
        </a:xfrm>
        <a:prstGeom prst="circularArrow">
          <a:avLst>
            <a:gd name="adj1" fmla="val 4688"/>
            <a:gd name="adj2" fmla="val 299029"/>
            <a:gd name="adj3" fmla="val 2514337"/>
            <a:gd name="adj4" fmla="val 15865222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6650-AA7F-4A60-8C5C-F28DC72B2A05}">
      <dsp:nvSpPr>
        <dsp:cNvPr id="0" name=""/>
        <dsp:cNvSpPr/>
      </dsp:nvSpPr>
      <dsp:spPr>
        <a:xfrm>
          <a:off x="929234" y="952897"/>
          <a:ext cx="2104720" cy="210472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4B726-F42B-4B2A-AA39-75A9B32D5403}">
      <dsp:nvSpPr>
        <dsp:cNvPr id="0" name=""/>
        <dsp:cNvSpPr/>
      </dsp:nvSpPr>
      <dsp:spPr>
        <a:xfrm>
          <a:off x="1769580" y="-171674"/>
          <a:ext cx="2269312" cy="226931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0B2E-34C5-4001-8DD0-DD59B4864EC2}" type="datetimeFigureOut">
              <a:rPr lang="en-US" smtClean="0"/>
              <a:pPr/>
              <a:t>7/15/2011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E607-FC2B-4A90-B5A7-A1B877402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i="0" dirty="0" smtClean="0"/>
              <a:t>Half-circle picture with accent</a:t>
            </a:r>
            <a:r>
              <a:rPr lang="en-US" sz="1400" b="1" i="0" baseline="0" dirty="0" smtClean="0"/>
              <a:t> arcs</a:t>
            </a:r>
            <a:endParaRPr lang="en-US" sz="1400" b="1" i="0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Basic Shapes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Arc </a:t>
            </a:r>
            <a:r>
              <a:rPr lang="en-US" sz="1200" b="0" baseline="0" dirty="0" smtClean="0"/>
              <a:t>(third row, 12</a:t>
            </a:r>
            <a:r>
              <a:rPr lang="en-US" sz="1200" b="0" baseline="30000" dirty="0" smtClean="0"/>
              <a:t>th</a:t>
            </a:r>
            <a:r>
              <a:rPr lang="en-US" sz="1200" b="0" baseline="0" dirty="0" smtClean="0"/>
              <a:t> option from the left)</a:t>
            </a:r>
            <a:r>
              <a:rPr lang="en-US" sz="1200" baseline="0" dirty="0" smtClean="0"/>
              <a:t>. On the slide, drag to draw an arc.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right yellow diamond adjustment handle to the bottom of the slide to create a half-circle.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Shape Styles </a:t>
            </a:r>
            <a:r>
              <a:rPr lang="en-US" sz="1200" baseline="0" dirty="0" smtClean="0"/>
              <a:t>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or texture fill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Insert Picture</a:t>
            </a:r>
            <a:r>
              <a:rPr lang="en-US" sz="120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Tile picture as texture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dirty="0" smtClean="0"/>
              <a:t>Inside Diagonal Top Right </a:t>
            </a:r>
            <a:r>
              <a:rPr lang="en-US" sz="1200" dirty="0" smtClean="0"/>
              <a:t>(first row, 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Blur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Distance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half-circle to the left </a:t>
            </a:r>
            <a:r>
              <a:rPr lang="en-US" sz="1200" b="0" baseline="0" dirty="0" smtClean="0"/>
              <a:t>until the two middle yellow adjustment diamonds are lined up with the left edge of the slide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6.79”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10.03”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No fill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pane.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Solid line </a:t>
            </a:r>
            <a:r>
              <a:rPr lang="en-US" sz="1200" baseline="0" dirty="0" smtClean="0"/>
              <a:t>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aseline="0" dirty="0" smtClean="0"/>
              <a:t>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="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1.5 pt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second arc left on the slide until the two middle yellow adjustment diamonds are lined up with the left edge of the slide.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second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third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6.86”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9.98”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and then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/>
              <a:t>Blue, Accent</a:t>
            </a:r>
            <a:r>
              <a:rPr lang="en-US" sz="1200" b="1" baseline="0" dirty="0" smtClean="0"/>
              <a:t> 1, Lighter 40%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fifth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208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215</a:t>
            </a:r>
            <a:r>
              <a:rPr lang="en-US" sz="1200" dirty="0" smtClean="0"/>
              <a:t>, Blue: </a:t>
            </a:r>
            <a:r>
              <a:rPr lang="en-US" sz="1200" b="1" dirty="0" smtClean="0"/>
              <a:t>222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4.25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Left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third arc left on the slide until the two middle yellow adjustment diamonds are lined up with the left edge of the slide. </a:t>
            </a:r>
            <a:r>
              <a:rPr lang="en-US" sz="1200" baseline="0" dirty="0" smtClean="0"/>
              <a:t>Drag the third arc vertically as needed to position it slightly above the second arc on the slide.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second option from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fourth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i="0" dirty="0" smtClean="0"/>
              <a:t>Half-circle picture with accent</a:t>
            </a:r>
            <a:r>
              <a:rPr lang="en-US" sz="1400" b="1" i="0" baseline="0" dirty="0" smtClean="0"/>
              <a:t> arcs</a:t>
            </a:r>
            <a:endParaRPr lang="en-US" sz="1400" b="1" i="0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Basic Shapes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Arc </a:t>
            </a:r>
            <a:r>
              <a:rPr lang="en-US" sz="1200" b="0" baseline="0" dirty="0" smtClean="0"/>
              <a:t>(third row, 12</a:t>
            </a:r>
            <a:r>
              <a:rPr lang="en-US" sz="1200" b="0" baseline="30000" dirty="0" smtClean="0"/>
              <a:t>th</a:t>
            </a:r>
            <a:r>
              <a:rPr lang="en-US" sz="1200" b="0" baseline="0" dirty="0" smtClean="0"/>
              <a:t> option from the left)</a:t>
            </a:r>
            <a:r>
              <a:rPr lang="en-US" sz="1200" baseline="0" dirty="0" smtClean="0"/>
              <a:t>. On the slide, drag to draw an arc.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right yellow diamond adjustment handle to the bottom of the slide to create a half-circle.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Shape Styles </a:t>
            </a:r>
            <a:r>
              <a:rPr lang="en-US" sz="1200" baseline="0" dirty="0" smtClean="0"/>
              <a:t>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or texture fill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Insert Picture</a:t>
            </a:r>
            <a:r>
              <a:rPr lang="en-US" sz="120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Tile picture as texture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dirty="0" smtClean="0"/>
              <a:t>Inside Diagonal Top Right </a:t>
            </a:r>
            <a:r>
              <a:rPr lang="en-US" sz="1200" dirty="0" smtClean="0"/>
              <a:t>(first row, 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Blur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Distance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half-circle to the left </a:t>
            </a:r>
            <a:r>
              <a:rPr lang="en-US" sz="1200" b="0" baseline="0" dirty="0" smtClean="0"/>
              <a:t>until the two middle yellow adjustment diamonds are lined up with the left edge of the slide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6.79”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10.03”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No fill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pane.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Solid line </a:t>
            </a:r>
            <a:r>
              <a:rPr lang="en-US" sz="1200" baseline="0" dirty="0" smtClean="0"/>
              <a:t>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aseline="0" dirty="0" smtClean="0"/>
              <a:t>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="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1.5 pt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second arc left on the slide until the two middle yellow adjustment diamonds are lined up with the left edge of the slide.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second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third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6.86”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9.98”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and then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/>
              <a:t>Blue, Accent</a:t>
            </a:r>
            <a:r>
              <a:rPr lang="en-US" sz="1200" b="1" baseline="0" dirty="0" smtClean="0"/>
              <a:t> 1, Lighter 40%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fifth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208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215</a:t>
            </a:r>
            <a:r>
              <a:rPr lang="en-US" sz="1200" dirty="0" smtClean="0"/>
              <a:t>, Blue: </a:t>
            </a:r>
            <a:r>
              <a:rPr lang="en-US" sz="1200" b="1" dirty="0" smtClean="0"/>
              <a:t>222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4.25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Left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third arc left on the slide until the two middle yellow adjustment diamonds are lined up with the left edge of the slide. </a:t>
            </a:r>
            <a:r>
              <a:rPr lang="en-US" sz="1200" baseline="0" dirty="0" smtClean="0"/>
              <a:t>Drag the third arc vertically as needed to position it slightly above the second arc on the slide.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second option from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fourth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i="0" dirty="0" smtClean="0"/>
              <a:t>Half-circle picture with accent</a:t>
            </a:r>
            <a:r>
              <a:rPr lang="en-US" sz="1400" b="1" i="0" baseline="0" dirty="0" smtClean="0"/>
              <a:t> arcs</a:t>
            </a:r>
            <a:endParaRPr lang="en-US" sz="1400" b="1" i="0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Basic Shapes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Arc </a:t>
            </a:r>
            <a:r>
              <a:rPr lang="en-US" sz="1200" b="0" baseline="0" dirty="0" smtClean="0"/>
              <a:t>(third row, 12</a:t>
            </a:r>
            <a:r>
              <a:rPr lang="en-US" sz="1200" b="0" baseline="30000" dirty="0" smtClean="0"/>
              <a:t>th</a:t>
            </a:r>
            <a:r>
              <a:rPr lang="en-US" sz="1200" b="0" baseline="0" dirty="0" smtClean="0"/>
              <a:t> option from the left)</a:t>
            </a:r>
            <a:r>
              <a:rPr lang="en-US" sz="1200" baseline="0" dirty="0" smtClean="0"/>
              <a:t>. On the slide, drag to draw an arc.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right yellow diamond adjustment handle to the bottom of the slide to create a half-circle.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Shape Styles </a:t>
            </a:r>
            <a:r>
              <a:rPr lang="en-US" sz="1200" baseline="0" dirty="0" smtClean="0"/>
              <a:t>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or texture fill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Insert Picture</a:t>
            </a:r>
            <a:r>
              <a:rPr lang="en-US" sz="120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Insert from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Tile picture as texture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dirty="0" smtClean="0"/>
              <a:t>Inside Diagonal Top Right </a:t>
            </a:r>
            <a:r>
              <a:rPr lang="en-US" sz="1200" dirty="0" smtClean="0"/>
              <a:t>(first row, 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Blur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Distance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the half-circle to the left </a:t>
            </a:r>
            <a:r>
              <a:rPr lang="en-US" sz="1200" b="0" baseline="0" dirty="0" smtClean="0"/>
              <a:t>until the two middle yellow adjustment diamonds are lined up with the left edge of the slide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6.79”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10.03”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No fill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pane.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Solid line </a:t>
            </a:r>
            <a:r>
              <a:rPr lang="en-US" sz="1200" baseline="0" dirty="0" smtClean="0"/>
              <a:t>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aseline="0" dirty="0" smtClean="0"/>
              <a:t>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="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1.5 pt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second arc left on the slide until the two middle yellow adjustment diamonds are lined up with the left edge of the slide.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second arc.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under </a:t>
            </a:r>
            <a:r>
              <a:rPr lang="en-US" sz="1200" b="1" baseline="0" dirty="0" smtClean="0"/>
              <a:t>Copy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third arc. 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6.86”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9.98”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and then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/>
              <a:t>Blue, Accent</a:t>
            </a:r>
            <a:r>
              <a:rPr lang="en-US" sz="1200" b="1" baseline="0" dirty="0" smtClean="0"/>
              <a:t> 1, Lighter 40%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fifth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208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215</a:t>
            </a:r>
            <a:r>
              <a:rPr lang="en-US" sz="1200" dirty="0" smtClean="0"/>
              <a:t>, Blue: </a:t>
            </a:r>
            <a:r>
              <a:rPr lang="en-US" sz="1200" b="1" dirty="0" smtClean="0"/>
              <a:t>222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Line Style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Line Style </a:t>
            </a:r>
            <a:r>
              <a:rPr lang="en-US" sz="1200" baseline="0" dirty="0" smtClean="0"/>
              <a:t>pane,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4.25 pt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Left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Drag the third arc left on the slide until the two middle yellow adjustment diamonds are lined up with the left edge of the slide. </a:t>
            </a:r>
            <a:r>
              <a:rPr lang="en-US" sz="1200" baseline="0" dirty="0" smtClean="0"/>
              <a:t>Drag the third arc vertically as needed to position it slightly above the second arc on the slide.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second option from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fourth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</a:t>
            </a:r>
            <a:r>
              <a:rPr lang="en-US" sz="1200" dirty="0" smtClean="0"/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185</a:t>
            </a:r>
            <a:r>
              <a:rPr lang="en-US" sz="1200" dirty="0" smtClean="0"/>
              <a:t>, Blue: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8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9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3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7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8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56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8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11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B9C5"/>
            </a:gs>
            <a:gs pos="30000">
              <a:schemeClr val="bg1"/>
            </a:gs>
            <a:gs pos="70000">
              <a:schemeClr val="bg1"/>
            </a:gs>
            <a:gs pos="100000">
              <a:srgbClr val="A7B9C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progress.org/issues/2011/02/pdf/disrupting_college.pdf" TargetMode="External"/><Relationship Id="rId7" Type="http://schemas.openxmlformats.org/officeDocument/2006/relationships/hyperlink" Target="http://web2integration.pbworks.com/f/USING+ONLINE+THREADED+DISCUSSIONS-+BEST+PRACTICES+FOR+THE+DIGITAL+LEARNE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hep.org/assets/files/publications/m-r/QualityOnTheLine.pdf" TargetMode="External"/><Relationship Id="rId5" Type="http://schemas.openxmlformats.org/officeDocument/2006/relationships/hyperlink" Target="http://blog.classroomteacher.ca/452/educircles-online-literature-circles/" TargetMode="External"/><Relationship Id="rId4" Type="http://schemas.openxmlformats.org/officeDocument/2006/relationships/hyperlink" Target="http://www.msche.org/publications/Guidelines-for-the-Evaluation-of-Distance-Educ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447800"/>
            <a:ext cx="510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Synthesizing the Research to Inform Practice: What's </a:t>
            </a:r>
            <a:r>
              <a:rPr lang="en-US" sz="3200" b="1" dirty="0" smtClean="0"/>
              <a:t>New?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</a:t>
            </a:r>
          </a:p>
          <a:p>
            <a:r>
              <a:rPr lang="en-US" sz="3200" dirty="0" smtClean="0"/>
              <a:t>Marie Larcara, Ed. </a:t>
            </a:r>
            <a:r>
              <a:rPr lang="en-US" sz="3200" dirty="0" smtClean="0"/>
              <a:t>D </a:t>
            </a:r>
          </a:p>
          <a:p>
            <a:r>
              <a:rPr lang="en-US" sz="3200" dirty="0" smtClean="0"/>
              <a:t>Canisius </a:t>
            </a:r>
            <a:r>
              <a:rPr lang="en-US" sz="3200" dirty="0" smtClean="0"/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941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914400"/>
            <a:ext cx="5105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Using Quality to Guide Disruption</a:t>
            </a:r>
          </a:p>
          <a:p>
            <a:pPr algn="ctr"/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800" b="1" dirty="0" smtClean="0"/>
              <a:t>Institutional Level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Program Level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Course/Instructor Level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941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914400"/>
            <a:ext cx="5105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Three Texts</a:t>
            </a:r>
          </a:p>
          <a:p>
            <a:pPr algn="ctr"/>
            <a:endParaRPr lang="en-US" sz="3200" b="1" dirty="0" smtClean="0"/>
          </a:p>
          <a:p>
            <a:r>
              <a:rPr lang="en-US" sz="2800" dirty="0" smtClean="0"/>
              <a:t>*Note: If you have read any of these, please choose that group as it may help with the literature circle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941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233488"/>
            <a:ext cx="75152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747838"/>
            <a:ext cx="47529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2012950"/>
            <a:ext cx="61214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3236913" cy="6413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3505200" cy="585311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Lesson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Choose group </a:t>
            </a:r>
            <a:r>
              <a:rPr lang="en-US" dirty="0" smtClean="0">
                <a:solidFill>
                  <a:schemeClr val="accent1"/>
                </a:solidFill>
              </a:rPr>
              <a:t>(5)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Assign Roles </a:t>
            </a:r>
            <a:r>
              <a:rPr lang="en-US" dirty="0" smtClean="0">
                <a:solidFill>
                  <a:schemeClr val="accent1"/>
                </a:solidFill>
              </a:rPr>
              <a:t>(3)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Record Roles </a:t>
            </a:r>
            <a:r>
              <a:rPr lang="en-US" dirty="0" smtClean="0">
                <a:solidFill>
                  <a:schemeClr val="accent1"/>
                </a:solidFill>
              </a:rPr>
              <a:t>(2)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Read and Discuss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35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Whole group report and discuss  (10)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Next steps? </a:t>
            </a:r>
            <a:r>
              <a:rPr lang="en-US" dirty="0" smtClean="0">
                <a:solidFill>
                  <a:schemeClr val="accent1"/>
                </a:solidFill>
              </a:rPr>
              <a:t>(5)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8600" y="533400"/>
            <a:ext cx="4837113" cy="6202363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Discussion Director</a:t>
            </a:r>
            <a:r>
              <a:rPr lang="en-US" sz="2200" dirty="0" smtClean="0"/>
              <a:t>-List questions to consider, keep conversation going.</a:t>
            </a:r>
          </a:p>
          <a:p>
            <a:endParaRPr lang="en-US" sz="2200" dirty="0" smtClean="0"/>
          </a:p>
          <a:p>
            <a:r>
              <a:rPr lang="en-US" sz="2200" b="1" dirty="0" smtClean="0"/>
              <a:t>Connector</a:t>
            </a:r>
            <a:r>
              <a:rPr lang="en-US" sz="2200" dirty="0" smtClean="0"/>
              <a:t>-Find connections between text and professional work.</a:t>
            </a:r>
          </a:p>
          <a:p>
            <a:endParaRPr lang="en-US" sz="2200" dirty="0" smtClean="0"/>
          </a:p>
          <a:p>
            <a:r>
              <a:rPr lang="en-US" sz="2200" b="1" dirty="0" smtClean="0"/>
              <a:t>Literary Luminary</a:t>
            </a:r>
            <a:r>
              <a:rPr lang="en-US" sz="2200" dirty="0" smtClean="0"/>
              <a:t>-Choose a paragraph or section to focus the group; spotlight something interesting, powerful, challenging, or important.</a:t>
            </a:r>
          </a:p>
          <a:p>
            <a:endParaRPr lang="en-US" sz="2200" dirty="0" smtClean="0"/>
          </a:p>
          <a:p>
            <a:r>
              <a:rPr lang="en-US" sz="2200" b="1" dirty="0" smtClean="0"/>
              <a:t>Vocabulary Enricher- </a:t>
            </a:r>
            <a:r>
              <a:rPr lang="en-US" sz="2200" dirty="0" smtClean="0"/>
              <a:t>Look for important words, words which may be puzzling, need clarification, etc. </a:t>
            </a:r>
          </a:p>
          <a:p>
            <a:endParaRPr lang="en-US" sz="2200" dirty="0" smtClean="0"/>
          </a:p>
          <a:p>
            <a:r>
              <a:rPr lang="en-US" sz="2200" b="1" dirty="0" smtClean="0"/>
              <a:t>Summarizer</a:t>
            </a:r>
            <a:r>
              <a:rPr lang="en-US" sz="2200" dirty="0" smtClean="0"/>
              <a:t>- Prepare a summary of the reading for the whole group. Don’t tell it all, just focus on key points.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"/>
            <a:ext cx="617538" cy="647299"/>
          </a:xfrm>
          <a:prstGeom prst="rect">
            <a:avLst/>
          </a:prstGeom>
          <a:noFill/>
        </p:spPr>
      </p:pic>
      <p:pic>
        <p:nvPicPr>
          <p:cNvPr id="6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617538" cy="647299"/>
          </a:xfrm>
          <a:prstGeom prst="rect">
            <a:avLst/>
          </a:prstGeom>
          <a:noFill/>
        </p:spPr>
      </p:pic>
      <p:pic>
        <p:nvPicPr>
          <p:cNvPr id="7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617538" cy="647299"/>
          </a:xfrm>
          <a:prstGeom prst="rect">
            <a:avLst/>
          </a:prstGeom>
          <a:noFill/>
        </p:spPr>
      </p:pic>
      <p:pic>
        <p:nvPicPr>
          <p:cNvPr id="8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617538" cy="647299"/>
          </a:xfrm>
          <a:prstGeom prst="rect">
            <a:avLst/>
          </a:prstGeom>
          <a:noFill/>
        </p:spPr>
      </p:pic>
      <p:pic>
        <p:nvPicPr>
          <p:cNvPr id="9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038600"/>
            <a:ext cx="617538" cy="647299"/>
          </a:xfrm>
          <a:prstGeom prst="rect">
            <a:avLst/>
          </a:prstGeom>
          <a:noFill/>
        </p:spPr>
      </p:pic>
      <p:pic>
        <p:nvPicPr>
          <p:cNvPr id="11" name="Picture 2" descr="C:\Users\larcaram\AppData\Local\Microsoft\Windows\Temporary Internet Files\Content.IE5\WJ2LWC72\MC900434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876800"/>
            <a:ext cx="617538" cy="647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 </a:t>
            </a:r>
            <a:endParaRPr lang="en-US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three levels:  Institutional, program, classroom/instructor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610600" cy="6096000"/>
          </a:xfrm>
        </p:spPr>
        <p:txBody>
          <a:bodyPr>
            <a:normAutofit fontScale="62500" lnSpcReduction="20000"/>
          </a:bodyPr>
          <a:lstStyle/>
          <a:p>
            <a:pPr indent="-457200" algn="l"/>
            <a:r>
              <a:rPr lang="en-US" dirty="0" smtClean="0"/>
              <a:t>Christensen, C. M., Horn, M. B., Caldera, L., &amp; </a:t>
            </a:r>
            <a:r>
              <a:rPr lang="en-US" dirty="0" err="1" smtClean="0"/>
              <a:t>Soares</a:t>
            </a:r>
            <a:r>
              <a:rPr lang="en-US" dirty="0" smtClean="0"/>
              <a:t>, L. (2011).  Disrupting college: How disruptive innovation can deliver quality and affordability to postsecondary education.  Center for American Progress.  Retrieved from </a:t>
            </a:r>
            <a:r>
              <a:rPr lang="en-US" u="sng" dirty="0" smtClean="0">
                <a:hlinkClick r:id="rId3"/>
              </a:rPr>
              <a:t>http://www.americanprogress.org/issues/2011/02/pdf/disrupting_college.pdf</a:t>
            </a:r>
            <a:endParaRPr lang="en-US" u="sng" dirty="0" smtClean="0"/>
          </a:p>
          <a:p>
            <a:pPr indent="-457200" algn="l"/>
            <a:endParaRPr lang="en-US" u="sng" dirty="0" smtClean="0"/>
          </a:p>
          <a:p>
            <a:pPr indent="-457200" algn="l"/>
            <a:r>
              <a:rPr lang="en-US" dirty="0" smtClean="0"/>
              <a:t>Distance education programs: Interregional guidelines for the evaluation of distance education (online learning).  </a:t>
            </a:r>
            <a:r>
              <a:rPr lang="en-US" i="1" dirty="0" smtClean="0"/>
              <a:t>Middle States Commission on Higher Education.  </a:t>
            </a:r>
            <a:r>
              <a:rPr lang="en-US" dirty="0" smtClean="0"/>
              <a:t>Retrieved from </a:t>
            </a:r>
            <a:r>
              <a:rPr lang="en-US" u="sng" dirty="0" smtClean="0">
                <a:hlinkClick r:id="rId4"/>
              </a:rPr>
              <a:t>http://www.msche.org/publications/Guidelines-for-the-Evaluation-of-Distance-Education.pdf</a:t>
            </a:r>
            <a:endParaRPr lang="en-US" u="sng" dirty="0" smtClean="0"/>
          </a:p>
          <a:p>
            <a:pPr indent="-457200" algn="l"/>
            <a:endParaRPr lang="en-US" u="sng" dirty="0" smtClean="0"/>
          </a:p>
          <a:p>
            <a:pPr indent="-457200" algn="l"/>
            <a:r>
              <a:rPr lang="en-US" dirty="0" smtClean="0"/>
              <a:t>Online literature circles and virtual book clubs.  (2009).  Retrieved from </a:t>
            </a:r>
            <a:r>
              <a:rPr lang="en-US" dirty="0" smtClean="0">
                <a:hlinkClick r:id="rId5"/>
              </a:rPr>
              <a:t>http://blog.classroomteacher.ca/452/educircles-online-literature-circles/</a:t>
            </a:r>
            <a:endParaRPr lang="en-US" dirty="0" smtClean="0"/>
          </a:p>
          <a:p>
            <a:pPr indent="-457200" algn="l"/>
            <a:endParaRPr lang="en-US" u="sng" dirty="0" smtClean="0"/>
          </a:p>
          <a:p>
            <a:pPr indent="-457200" algn="l"/>
            <a:r>
              <a:rPr lang="en-US" dirty="0" smtClean="0"/>
              <a:t>“Quality on the line:  Benchmarks for success in Internet-based distance education.  (2000). </a:t>
            </a:r>
            <a:r>
              <a:rPr lang="en-US" i="1" dirty="0" smtClean="0"/>
              <a:t>The Institute for Higher Education Policy</a:t>
            </a:r>
            <a:r>
              <a:rPr lang="en-US" dirty="0" smtClean="0"/>
              <a:t>.  Retrieved from </a:t>
            </a:r>
            <a:r>
              <a:rPr lang="en-US" u="sng" dirty="0" smtClean="0">
                <a:hlinkClick r:id="rId6"/>
              </a:rPr>
              <a:t>http://www.ihep.org/assets/files/publications/m-r/QualityOnTheLine.pdf</a:t>
            </a:r>
            <a:endParaRPr lang="en-US" u="sng" dirty="0" smtClean="0"/>
          </a:p>
          <a:p>
            <a:pPr indent="-457200" algn="l"/>
            <a:endParaRPr lang="en-US" u="sng" dirty="0" smtClean="0"/>
          </a:p>
          <a:p>
            <a:pPr indent="-457200" algn="l"/>
            <a:r>
              <a:rPr lang="en-US" u="sng" dirty="0" err="1" smtClean="0"/>
              <a:t>Rizopoulos</a:t>
            </a:r>
            <a:r>
              <a:rPr lang="en-US" u="sng" dirty="0" smtClean="0"/>
              <a:t>, L.A., &amp; McCarthy, P. (2009).  Using online threaded discussions: Best practices for the digital learner.  </a:t>
            </a:r>
            <a:r>
              <a:rPr lang="en-US" i="1" u="sng" dirty="0" smtClean="0"/>
              <a:t>Journal of Educational Technology Systems.  </a:t>
            </a:r>
            <a:r>
              <a:rPr lang="en-US" u="sng" dirty="0" smtClean="0"/>
              <a:t>Retrieved from  </a:t>
            </a:r>
            <a:r>
              <a:rPr lang="en-US" u="sng" dirty="0" smtClean="0">
                <a:hlinkClick r:id="rId7"/>
              </a:rPr>
              <a:t>http://web2integration.pbworks.com/f/USING+ONLINE+THREADED+DISCUSSIONS-+BEST+PRACTICES+FOR+THE+DIGITAL+LEARNER.pdf</a:t>
            </a:r>
            <a:endParaRPr lang="en-US" u="sng" dirty="0" smtClean="0"/>
          </a:p>
          <a:p>
            <a:pPr indent="-457200"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173DFB-509B-4173-92C0-16EA9752C0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4685</Words>
  <Application>Microsoft Office PowerPoint</Application>
  <PresentationFormat>On-screen Show (4:3)</PresentationFormat>
  <Paragraphs>284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Roles</vt:lpstr>
      <vt:lpstr>What have we learned?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2011-07-15T18:32:18Z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TC020116429991</vt:lpwstr>
  </property>
</Properties>
</file>