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60" r:id="rId3"/>
    <p:sldId id="285" r:id="rId4"/>
    <p:sldId id="257" r:id="rId5"/>
    <p:sldId id="262" r:id="rId6"/>
    <p:sldId id="263" r:id="rId7"/>
    <p:sldId id="264" r:id="rId8"/>
    <p:sldId id="265" r:id="rId9"/>
    <p:sldId id="289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66" r:id="rId28"/>
    <p:sldId id="267" r:id="rId29"/>
    <p:sldId id="286" r:id="rId30"/>
    <p:sldId id="28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F3505"/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 autoAdjust="0"/>
    <p:restoredTop sz="94694" autoAdjust="0"/>
  </p:normalViewPr>
  <p:slideViewPr>
    <p:cSldViewPr>
      <p:cViewPr>
        <p:scale>
          <a:sx n="80" d="100"/>
          <a:sy n="80" d="100"/>
        </p:scale>
        <p:origin x="-63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42A3A-1CBD-4DD8-B6E2-BA509AA8EA31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8895E-1066-4BB6-97ED-D3F2E5306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89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5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png"/><Relationship Id="rId5" Type="http://schemas.openxmlformats.org/officeDocument/2006/relationships/tags" Target="../tags/tag14.xml"/><Relationship Id="rId1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905000"/>
            <a:ext cx="9144000" cy="39624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3581400"/>
            <a:ext cx="23622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4114800"/>
            <a:ext cx="2590800" cy="20113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297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97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_linepaper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3" name="Group 2"/>
          <p:cNvGrpSpPr/>
          <p:nvPr userDrawn="1">
            <p:custDataLst>
              <p:tags r:id="rId2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4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600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Tom\Desktop\Desktop - assets\Desktop - assets\desktop-wood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1000">
                <a:schemeClr val="tx1">
                  <a:lumMod val="85000"/>
                  <a:lumOff val="15000"/>
                  <a:alpha val="0"/>
                </a:schemeClr>
              </a:gs>
              <a:gs pos="100000">
                <a:srgbClr val="6F350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an_open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685800" y="625885"/>
            <a:ext cx="8305800" cy="6232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1136902" y="1313203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Freeform 26"/>
          <p:cNvSpPr>
            <a:spLocks/>
          </p:cNvSpPr>
          <p:nvPr userDrawn="1"/>
        </p:nvSpPr>
        <p:spPr bwMode="auto">
          <a:xfrm>
            <a:off x="2286000" y="11430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4" descr="C:\Users\Tom\Desktop\Desktop - assets\Desktop - assets\desktop-coffee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86600" y="304800"/>
            <a:ext cx="1828800" cy="1493521"/>
          </a:xfrm>
          <a:prstGeom prst="rect">
            <a:avLst/>
          </a:prstGeom>
          <a:noFill/>
        </p:spPr>
      </p:pic>
      <p:pic>
        <p:nvPicPr>
          <p:cNvPr id="49" name="Picture 6" descr="C:\Users\Tom\Desktop\Desktop - assets\Desktop - assets\desktop-pens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 rot="11118450">
            <a:off x="7781667" y="2201802"/>
            <a:ext cx="1117600" cy="3695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7" descr="C:\Users\Tom\Desktop\Desktop - assets\Desktop - assets\desktop-keys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4800" y="152400"/>
            <a:ext cx="1452384" cy="12493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aper2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1988877" y="1516775"/>
            <a:ext cx="5699646" cy="46288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Tom\Desktop\Desktop - assets\Desktop - assets\desktop-wood.png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1000">
                <a:schemeClr val="tx1">
                  <a:lumMod val="85000"/>
                  <a:lumOff val="15000"/>
                  <a:alpha val="0"/>
                </a:schemeClr>
              </a:gs>
              <a:gs pos="100000">
                <a:srgbClr val="6F350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an_open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685800" y="625885"/>
            <a:ext cx="8305800" cy="6232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1136902" y="1313203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Freeform 26"/>
          <p:cNvSpPr>
            <a:spLocks/>
          </p:cNvSpPr>
          <p:nvPr userDrawn="1"/>
        </p:nvSpPr>
        <p:spPr bwMode="auto">
          <a:xfrm>
            <a:off x="2286000" y="11430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C:\Users\Tom\Desktop\Desktop - assets\Desktop - assets\desktop-coffee.png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86600" y="304800"/>
            <a:ext cx="1828800" cy="1493521"/>
          </a:xfrm>
          <a:prstGeom prst="rect">
            <a:avLst/>
          </a:prstGeom>
          <a:noFill/>
        </p:spPr>
      </p:pic>
      <p:pic>
        <p:nvPicPr>
          <p:cNvPr id="14" name="Picture 6" descr="C:\Users\Tom\Desktop\Desktop - assets\Desktop - assets\desktop-pens.pn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 rot="11118450">
            <a:off x="7781667" y="2201802"/>
            <a:ext cx="1117600" cy="3695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7" descr="C:\Users\Tom\Desktop\Desktop - assets\Desktop - assets\desktop-keys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04800" y="152400"/>
            <a:ext cx="1452384" cy="12493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81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6597" y="1600200"/>
            <a:ext cx="35724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0" r:id="rId6"/>
    <p:sldLayoutId id="2147483663" r:id="rId7"/>
    <p:sldLayoutId id="214748366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21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BdfcR-8hE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5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jpeg"/><Relationship Id="rId4" Type="http://schemas.openxmlformats.org/officeDocument/2006/relationships/tags" Target="../tags/tag36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hyperlink" Target="http://www.youtube.com/watch?v=N853bAQKglU&amp;NR=1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dxPVyieptwA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latin typeface="Calibri" pitchFamily="34" charset="0"/>
                <a:cs typeface="Courier New" pitchFamily="49" charset="0"/>
              </a:rPr>
              <a:t>Active Learning</a:t>
            </a:r>
            <a:endParaRPr lang="en-US" sz="8000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3810000" y="3523003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reeform 26"/>
          <p:cNvSpPr>
            <a:spLocks/>
          </p:cNvSpPr>
          <p:nvPr/>
        </p:nvSpPr>
        <p:spPr bwMode="auto">
          <a:xfrm>
            <a:off x="4959098" y="33528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58354">
            <a:off x="3711262" y="3993428"/>
            <a:ext cx="2411303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n's Handwriting" pitchFamily="2" charset="0"/>
              </a:rPr>
              <a:t>What it is and how you can use it in your online course!</a:t>
            </a:r>
          </a:p>
          <a:p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PowerPointTools\notepadtemplate\images\button-str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89">
            <a:off x="2554343" y="4283925"/>
            <a:ext cx="4680748" cy="105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73928">
            <a:off x="1327559" y="1695985"/>
            <a:ext cx="169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Your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turn!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69673">
            <a:off x="2734822" y="2670283"/>
            <a:ext cx="476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What does inactive and active learning look like in </a:t>
            </a:r>
            <a:b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</a:b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online courses?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lephant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1748573" y="4451547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eeform 26"/>
          <p:cNvSpPr>
            <a:spLocks/>
          </p:cNvSpPr>
          <p:nvPr/>
        </p:nvSpPr>
        <p:spPr bwMode="auto">
          <a:xfrm>
            <a:off x="2897671" y="4281344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558354">
            <a:off x="1649835" y="4921972"/>
            <a:ext cx="2411303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n's Handwriting" pitchFamily="2" charset="0"/>
              </a:rPr>
              <a:t>3 examples of each.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n's Handwriting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05794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INactive</a:t>
            </a:r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 learning online: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5096629" y="2426205"/>
            <a:ext cx="2513719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Inactive Online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Lots of files to download,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PowerPoint after PowerPoint,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instructor presence,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student connections.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6148" name="Picture 4" descr="C:\Documents and Settings\macviel\Local Settings\Temporary Internet Files\Content.IE5\CAWL357G\MP90028511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8288">
            <a:off x="2552482" y="3492311"/>
            <a:ext cx="2219543" cy="143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170931" y="2475899"/>
            <a:ext cx="169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Engage!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729261" y="2610689"/>
            <a:ext cx="2976879" cy="38886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3 Types of 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to Student,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to Instructor,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to Content.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7172" name="Picture 4" descr="C:\Documents and Settings\macviel\My Documents\My Pictures\Microsoft Clip Organizer\j0442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819400"/>
            <a:ext cx="1625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474906">
            <a:off x="4782973" y="4018353"/>
            <a:ext cx="2937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n's Handwriting" pitchFamily="2" charset="0"/>
              </a:rPr>
              <a:t>It’s just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n's Handwriting" pitchFamily="2" charset="0"/>
              </a:rPr>
              <a:t>good teaching…</a:t>
            </a:r>
            <a:endParaRPr lang="en-US" sz="4000" dirty="0">
              <a:solidFill>
                <a:srgbClr val="002060"/>
              </a:solidFill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557410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Active learning online: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Individuals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Drop box lectures,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Games,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Reactions to a video,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Mini research proposals or projects,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Analyzing case studies,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Keeping journals or logs. </a:t>
            </a:r>
          </a:p>
        </p:txBody>
      </p:sp>
      <p:pic>
        <p:nvPicPr>
          <p:cNvPr id="6146" name="Picture 2" descr="C:\Documents and Settings\macviel\Local Settings\Temporary Internet Files\Content.IE5\WPQLXJM3\MP900442491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211">
            <a:off x="2560241" y="2440819"/>
            <a:ext cx="2220523" cy="333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557410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Active learning online: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Dyads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Think-Pair-Share,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Student generated exam questions,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Write and produce a newsletter.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306358"/>
            <a:ext cx="1524000" cy="198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557410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Active learning online: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Groups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Collaborative learning,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Student-led review,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Student debates,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Problem solving,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Low stakes projects,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Concept mapping.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3665">
            <a:off x="1442527" y="3137375"/>
            <a:ext cx="2792177" cy="1770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PowerPointTools\notepadtemplate\images\button-str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89">
            <a:off x="2554343" y="4283925"/>
            <a:ext cx="4680748" cy="105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73928">
            <a:off x="1327559" y="1695985"/>
            <a:ext cx="169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Your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turn!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69673">
            <a:off x="2734822" y="2485618"/>
            <a:ext cx="4763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What educational technologies can be used for active learning in </a:t>
            </a:r>
            <a:b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</a:b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online courses?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lephan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1748573" y="4451547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reeform 26"/>
          <p:cNvSpPr>
            <a:spLocks/>
          </p:cNvSpPr>
          <p:nvPr/>
        </p:nvSpPr>
        <p:spPr bwMode="auto">
          <a:xfrm>
            <a:off x="2897671" y="4281344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558354">
            <a:off x="1649835" y="4921972"/>
            <a:ext cx="2411303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n's Handwriting" pitchFamily="2" charset="0"/>
              </a:rPr>
              <a:t>What tech do you use that can be used online?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n's Handwriting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72854"/>
            <a:ext cx="169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EdTech</a:t>
            </a:r>
            <a:endParaRPr lang="en-US" sz="2800" dirty="0" smtClean="0">
              <a:solidFill>
                <a:schemeClr val="tx2"/>
              </a:solidFill>
              <a:latin typeface="Ben's Handwriting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Online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Image, Audio, Video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Picasa for photo stories,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Audacity and </a:t>
            </a:r>
            <a:r>
              <a:rPr lang="en-US" sz="2000" dirty="0" err="1" smtClean="0"/>
              <a:t>Podbean</a:t>
            </a:r>
            <a:r>
              <a:rPr lang="en-US" sz="2000" dirty="0" smtClean="0"/>
              <a:t> for a podcast series,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YouTube for video introductions,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Jing for screen shots and screen casts.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43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01511">
            <a:off x="2760605" y="2894775"/>
            <a:ext cx="657100" cy="5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52800"/>
            <a:ext cx="10343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148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72854"/>
            <a:ext cx="169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EdTech</a:t>
            </a:r>
            <a:endParaRPr lang="en-US" sz="2800" dirty="0" smtClean="0">
              <a:solidFill>
                <a:schemeClr val="tx2"/>
              </a:solidFill>
              <a:latin typeface="Ben's Handwriting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Online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Synchronous Tools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Skype for chat or voice calls,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Elluminate for working with real-life clients.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590800"/>
            <a:ext cx="690561" cy="6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7698">
            <a:off x="2859380" y="3694866"/>
            <a:ext cx="1188926" cy="5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72854"/>
            <a:ext cx="169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EdTech</a:t>
            </a:r>
            <a:endParaRPr lang="en-US" sz="2800" dirty="0" smtClean="0">
              <a:solidFill>
                <a:schemeClr val="tx2"/>
              </a:solidFill>
              <a:latin typeface="Ben's Handwriting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Online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New Media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Twitter for staying on top of topic trends,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Blogger for blogging,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Google Sites for collaborative project development.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5146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0878">
            <a:off x="2756177" y="3211979"/>
            <a:ext cx="688312" cy="68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7414">
            <a:off x="3229893" y="3910139"/>
            <a:ext cx="819150" cy="8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paper2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2819399" y="1905000"/>
            <a:ext cx="4785247" cy="3886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00200" y="3505200"/>
            <a:ext cx="144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“Informal, </a:t>
            </a:r>
            <a:br>
              <a:rPr lang="en-US" sz="1600" dirty="0" smtClean="0"/>
            </a:br>
            <a:r>
              <a:rPr lang="en-US" sz="1600" dirty="0" smtClean="0"/>
              <a:t>low-cost learning can play a huge role in developing human capital, communities, and businesses.”</a:t>
            </a:r>
            <a:endParaRPr lang="en-US" sz="1600" dirty="0"/>
          </a:p>
        </p:txBody>
      </p:sp>
      <p:pic>
        <p:nvPicPr>
          <p:cNvPr id="27" name="Picture 26" descr="picture.jpg"/>
          <p:cNvPicPr>
            <a:picLocks noChangeAspect="1"/>
          </p:cNvPicPr>
          <p:nvPr/>
        </p:nvPicPr>
        <p:blipFill>
          <a:blip r:embed="rId9" cstate="print"/>
          <a:srcRect b="34722"/>
          <a:stretch>
            <a:fillRect/>
          </a:stretch>
        </p:blipFill>
        <p:spPr>
          <a:xfrm rot="574713">
            <a:off x="1485132" y="1564194"/>
            <a:ext cx="1524000" cy="149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Freeform 26"/>
          <p:cNvSpPr>
            <a:spLocks/>
          </p:cNvSpPr>
          <p:nvPr/>
        </p:nvSpPr>
        <p:spPr bwMode="auto">
          <a:xfrm>
            <a:off x="2286000" y="11430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2438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n's Handwriting" pitchFamily="2" charset="0"/>
              </a:rPr>
              <a:t>Leah MacVie</a:t>
            </a:r>
            <a:endParaRPr lang="en-US" sz="4000" b="1" dirty="0">
              <a:latin typeface="Ben's Handwriting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2977277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Instructional Designer at Canisius College</a:t>
            </a:r>
          </a:p>
          <a:p>
            <a:r>
              <a:rPr lang="en-US" i="1" dirty="0" smtClean="0"/>
              <a:t>Blogger, Photographer, Educationist</a:t>
            </a:r>
          </a:p>
          <a:p>
            <a:endParaRPr lang="en-US" dirty="0" smtClean="0"/>
          </a:p>
          <a:p>
            <a:r>
              <a:rPr lang="en-US" dirty="0" smtClean="0"/>
              <a:t>www.leahmacvie.com</a:t>
            </a:r>
          </a:p>
          <a:p>
            <a:r>
              <a:rPr lang="en-US" dirty="0" smtClean="0"/>
              <a:t>      @</a:t>
            </a:r>
            <a:r>
              <a:rPr lang="en-US" dirty="0" err="1" smtClean="0"/>
              <a:t>leahmacvie</a:t>
            </a:r>
            <a:endParaRPr lang="en-US" dirty="0" smtClean="0"/>
          </a:p>
          <a:p>
            <a:r>
              <a:rPr lang="en-US" dirty="0" smtClean="0"/>
              <a:t>       in/</a:t>
            </a:r>
            <a:r>
              <a:rPr lang="en-US" dirty="0" err="1" smtClean="0"/>
              <a:t>leahmacvie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leah.macvie</a:t>
            </a:r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5" name="Picture 44" descr="Twitter-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4114800"/>
            <a:ext cx="228600" cy="228600"/>
          </a:xfrm>
          <a:prstGeom prst="rect">
            <a:avLst/>
          </a:prstGeom>
        </p:spPr>
      </p:pic>
      <p:pic>
        <p:nvPicPr>
          <p:cNvPr id="46" name="Picture 45" descr="Facebook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4724400"/>
            <a:ext cx="228600" cy="228600"/>
          </a:xfrm>
          <a:prstGeom prst="rect">
            <a:avLst/>
          </a:prstGeom>
        </p:spPr>
      </p:pic>
      <p:pic>
        <p:nvPicPr>
          <p:cNvPr id="47" name="Picture 46" descr="linkedin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4419600"/>
            <a:ext cx="215153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72854"/>
            <a:ext cx="169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EdTech</a:t>
            </a:r>
            <a:endParaRPr lang="en-US" sz="2800" dirty="0" smtClean="0">
              <a:solidFill>
                <a:schemeClr val="tx2"/>
              </a:solidFill>
              <a:latin typeface="Ben's Handwriting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Online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Presentation Tools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Prezi</a:t>
            </a:r>
            <a:r>
              <a:rPr lang="en-US" sz="2000" dirty="0" smtClean="0"/>
              <a:t> for dynamic presenting,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Slideshare</a:t>
            </a:r>
            <a:r>
              <a:rPr lang="en-US" sz="2000" dirty="0" smtClean="0"/>
              <a:t> for sharing presentations,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Voicethread</a:t>
            </a:r>
            <a:r>
              <a:rPr lang="en-US" sz="2000" dirty="0" smtClean="0"/>
              <a:t> for collaborative commenting.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438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36910">
            <a:off x="2830044" y="3304056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343400"/>
            <a:ext cx="1295400" cy="2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772854"/>
            <a:ext cx="169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EdTech</a:t>
            </a:r>
            <a:endParaRPr lang="en-US" sz="2800" dirty="0" smtClean="0">
              <a:solidFill>
                <a:schemeClr val="tx2"/>
              </a:solidFill>
              <a:latin typeface="Ben's Handwriting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Online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Google Docs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Docs for collaborative note taking,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Presentation for group projects,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Drawing for </a:t>
            </a:r>
            <a:r>
              <a:rPr lang="en-US" sz="2000" dirty="0" err="1" smtClean="0"/>
              <a:t>mindmaps</a:t>
            </a:r>
            <a:r>
              <a:rPr lang="en-US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Spreadsheet for comparing,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Forms for polls.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63140">
            <a:off x="2598386" y="3007111"/>
            <a:ext cx="1474384" cy="13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PowerPointTools\notepadtemplate\images\button-str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389">
            <a:off x="2554343" y="4283925"/>
            <a:ext cx="4680748" cy="105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73928">
            <a:off x="1327559" y="1695985"/>
            <a:ext cx="169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Your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turn!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69673">
            <a:off x="2734822" y="2485618"/>
            <a:ext cx="4763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How to make your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online courses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ADA and UDL 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compliant.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lephant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741139">
            <a:off x="1122990" y="1881737"/>
            <a:ext cx="197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ADA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UDL compliance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What is ADA?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ADA: Americans with Disabilities Act.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2010 Standards for Accessible Design.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249682">
            <a:off x="2747222" y="2499344"/>
            <a:ext cx="114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n's Handwriting" pitchFamily="2" charset="0"/>
              </a:rPr>
              <a:t>Case-by-case basis:</a:t>
            </a:r>
          </a:p>
          <a:p>
            <a:pPr algn="ctr"/>
            <a:r>
              <a:rPr lang="en-US" sz="2000" dirty="0" smtClean="0">
                <a:latin typeface="Ben's Handwriting" pitchFamily="2" charset="0"/>
              </a:rPr>
              <a:t>physical disabilities,  mental. disorders, etc. </a:t>
            </a:r>
          </a:p>
          <a:p>
            <a:pPr algn="ctr"/>
            <a:endParaRPr lang="en-US" sz="2000" dirty="0" smtClean="0"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741139">
            <a:off x="1122990" y="1881737"/>
            <a:ext cx="197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ADA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UDL compliance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What is ADA?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ADA: Americans with Disabilities Act.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2010 Standards for Accessible Design.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pic>
        <p:nvPicPr>
          <p:cNvPr id="7" name="Picture 6" descr="yellow_linepaper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2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10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 rot="21360794">
            <a:off x="3507612" y="1726411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Text: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black on white,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sans-serif,</a:t>
            </a:r>
          </a:p>
          <a:p>
            <a:pPr marL="342900" indent="-342900"/>
            <a:r>
              <a:rPr lang="en-US" b="1" dirty="0" smtClean="0"/>
              <a:t>Links: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mind your ‘click here’,</a:t>
            </a:r>
          </a:p>
          <a:p>
            <a:pPr marL="342900" indent="-342900"/>
            <a:r>
              <a:rPr lang="en-US" b="1" dirty="0" smtClean="0"/>
              <a:t>Graphics: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you have alt tags,</a:t>
            </a:r>
          </a:p>
          <a:p>
            <a:pPr marL="342900" indent="-342900"/>
            <a:r>
              <a:rPr lang="en-US" b="1" dirty="0" smtClean="0"/>
              <a:t>Video and audio: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provide closed-captioning,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provide text versions.</a:t>
            </a:r>
          </a:p>
          <a:p>
            <a:pPr marL="342900" indent="-342900"/>
            <a:r>
              <a:rPr lang="en-US" b="1" dirty="0" smtClean="0"/>
              <a:t>Work with your DSS Office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they know their students best.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741139">
            <a:off x="1122990" y="1881737"/>
            <a:ext cx="197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ADA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UDL compliance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What is UDL?</a:t>
            </a:r>
          </a:p>
          <a:p>
            <a:r>
              <a:rPr lang="en-US" sz="2000" dirty="0" smtClean="0"/>
              <a:t>“A set of principles for curriculum development that give all individuals equal opportunities to learn.”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21249682">
            <a:off x="2747222" y="2498467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n's Handwriting" pitchFamily="2" charset="0"/>
              </a:rPr>
              <a:t>Flexibility and autonomy</a:t>
            </a:r>
          </a:p>
          <a:p>
            <a:pPr algn="ctr"/>
            <a:r>
              <a:rPr lang="en-US" sz="2000" dirty="0" smtClean="0">
                <a:latin typeface="Ben's Handwriting" pitchFamily="2" charset="0"/>
              </a:rPr>
              <a:t>vs.</a:t>
            </a:r>
          </a:p>
          <a:p>
            <a:pPr algn="ctr"/>
            <a:r>
              <a:rPr lang="en-US" sz="2000" dirty="0" smtClean="0">
                <a:latin typeface="Ben's Handwriting" pitchFamily="2" charset="0"/>
              </a:rPr>
              <a:t>One-size-fits-all.</a:t>
            </a:r>
            <a:endParaRPr lang="en-US" sz="2000" dirty="0"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741139">
            <a:off x="1122990" y="1881737"/>
            <a:ext cx="197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ADA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UDL compliance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65016">
            <a:off x="4698456" y="2451429"/>
            <a:ext cx="2913491" cy="460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What is UDL?</a:t>
            </a:r>
          </a:p>
          <a:p>
            <a:r>
              <a:rPr lang="en-US" sz="2000" dirty="0" smtClean="0"/>
              <a:t>“A set of principles for curriculum development that give all individuals equal opportunities to learn.”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147" name="Picture 3" descr="H:\PowerPointTools\notepadtemplate\images\side-pock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1775">
            <a:off x="2729638" y="4892520"/>
            <a:ext cx="1620397" cy="115378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21249682">
            <a:off x="2747222" y="2652355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n's Handwriting" pitchFamily="2" charset="0"/>
              </a:rPr>
              <a:t>One-size-fits-all vs. flexibility and autonomy.</a:t>
            </a:r>
            <a:endParaRPr lang="en-US" sz="2000" dirty="0">
              <a:latin typeface="Ben's Handwriting" pitchFamily="2" charset="0"/>
            </a:endParaRPr>
          </a:p>
        </p:txBody>
      </p:sp>
      <p:pic>
        <p:nvPicPr>
          <p:cNvPr id="9" name="Picture 8" descr="yellow_linepaper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10" name="Group 9"/>
          <p:cNvGrpSpPr/>
          <p:nvPr>
            <p:custDataLst>
              <p:tags r:id="rId2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 rot="21422761">
            <a:off x="3507612" y="2040336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Representation: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show the information in different ways, </a:t>
            </a:r>
          </a:p>
          <a:p>
            <a:pPr marL="342900" indent="-342900"/>
            <a:r>
              <a:rPr lang="en-US" b="1" dirty="0" smtClean="0"/>
              <a:t>Action and Expression: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give student autonomy to choose tasks and demonstrate what they know,</a:t>
            </a:r>
          </a:p>
          <a:p>
            <a:pPr marL="342900" indent="-342900"/>
            <a:r>
              <a:rPr lang="en-US" b="1" dirty="0" smtClean="0"/>
              <a:t>Engagement: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offer options that engage students and keep their interest.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6825">
            <a:off x="3666936" y="17047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Engravers MT" pitchFamily="18" charset="0"/>
              </a:rPr>
              <a:t>DISCLAIMER</a:t>
            </a:r>
            <a:endParaRPr lang="en-US" dirty="0">
              <a:solidFill>
                <a:srgbClr val="C00000"/>
              </a:solidFill>
              <a:latin typeface="Engravers MT" pitchFamily="18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398">
            <a:off x="2045432" y="3410225"/>
            <a:ext cx="4748605" cy="238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365382">
            <a:off x="3885052" y="2063915"/>
            <a:ext cx="3207760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Lectures DO have their place.</a:t>
            </a: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DO they have limits?</a:t>
            </a:r>
          </a:p>
        </p:txBody>
      </p:sp>
      <p:sp>
        <p:nvSpPr>
          <p:cNvPr id="5" name="TextBox 4"/>
          <p:cNvSpPr txBox="1"/>
          <p:nvPr/>
        </p:nvSpPr>
        <p:spPr>
          <a:xfrm rot="473928">
            <a:off x="1198832" y="1965168"/>
            <a:ext cx="2050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Justice with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Michael </a:t>
            </a:r>
            <a:r>
              <a:rPr lang="en-US" sz="2800" dirty="0" err="1" smtClean="0">
                <a:solidFill>
                  <a:schemeClr val="tx2"/>
                </a:solidFill>
                <a:latin typeface="Ben's Handwriting" pitchFamily="2" charset="0"/>
              </a:rPr>
              <a:t>Sandel</a:t>
            </a:r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.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6825">
            <a:off x="3666936" y="17047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Engravers MT" pitchFamily="18" charset="0"/>
              </a:rPr>
              <a:t>DISCLAIMER</a:t>
            </a:r>
            <a:endParaRPr lang="en-US" dirty="0">
              <a:solidFill>
                <a:srgbClr val="C00000"/>
              </a:solidFill>
              <a:latin typeface="Engravers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65382">
            <a:off x="3885416" y="2074600"/>
            <a:ext cx="2894379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There may be some resistance from students.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pic>
        <p:nvPicPr>
          <p:cNvPr id="6150" name="Picture 6" descr="C:\Documents and Settings\macviel\Local Settings\Temporary Internet Files\Content.IE5\ZS7Z11HQ\MP9004225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370">
            <a:off x="2286000" y="3371334"/>
            <a:ext cx="4114800" cy="274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473928">
            <a:off x="1198832" y="1957525"/>
            <a:ext cx="2050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Prepare students first.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6825">
            <a:off x="3666936" y="17047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Engravers MT" pitchFamily="18" charset="0"/>
              </a:rPr>
              <a:t>DISCLAIMER</a:t>
            </a:r>
            <a:endParaRPr lang="en-US" dirty="0">
              <a:solidFill>
                <a:srgbClr val="C00000"/>
              </a:solidFill>
              <a:latin typeface="Engravers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65382">
            <a:off x="3885416" y="2074600"/>
            <a:ext cx="2894379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Expect successes and failures.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73928">
            <a:off x="1198832" y="1957525"/>
            <a:ext cx="2050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Solicit feedback.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7172" name="Picture 4" descr="C:\Documents and Settings\macviel\My Documents\My Pictures\Microsoft Clip Organizer\j0430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1802">
            <a:off x="2536005" y="3240100"/>
            <a:ext cx="3444762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469174">
            <a:off x="1036083" y="2062766"/>
            <a:ext cx="237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n's Handwriting" pitchFamily="2" charset="0"/>
              </a:rPr>
              <a:t>Goals for </a:t>
            </a:r>
          </a:p>
          <a:p>
            <a:pPr algn="ctr"/>
            <a:r>
              <a:rPr lang="en-US" sz="2400" dirty="0" smtClean="0">
                <a:latin typeface="Ben's Handwriting" pitchFamily="2" charset="0"/>
              </a:rPr>
              <a:t>this session:</a:t>
            </a:r>
            <a:endParaRPr lang="en-US" sz="2400" dirty="0">
              <a:latin typeface="Ben's Handwrit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84532">
            <a:off x="3506323" y="1568128"/>
            <a:ext cx="3505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r>
              <a:rPr lang="en-US" b="1" dirty="0" smtClean="0"/>
              <a:t>Participants will: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smtClean="0"/>
              <a:t>what active learning is,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Recognize what active </a:t>
            </a:r>
            <a:r>
              <a:rPr lang="en-US" dirty="0" smtClean="0"/>
              <a:t>learning looks like in online courses,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 smtClean="0"/>
              <a:t>strategies for active learning in online courses,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educational technologies that can enhance the active learning experience in online courses,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Become aware of ways to </a:t>
            </a:r>
            <a:r>
              <a:rPr lang="en-US" dirty="0" smtClean="0"/>
              <a:t>keep active learning accessible.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paper2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2819399" y="1905000"/>
            <a:ext cx="4785247" cy="3886200"/>
          </a:xfrm>
          <a:prstGeom prst="rect">
            <a:avLst/>
          </a:prstGeom>
        </p:spPr>
      </p:pic>
      <p:sp>
        <p:nvSpPr>
          <p:cNvPr id="29" name="Freeform 26"/>
          <p:cNvSpPr>
            <a:spLocks/>
          </p:cNvSpPr>
          <p:nvPr/>
        </p:nvSpPr>
        <p:spPr bwMode="auto">
          <a:xfrm>
            <a:off x="2286000" y="11430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2438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n's Handwriting" pitchFamily="2" charset="0"/>
              </a:rPr>
              <a:t>Leah MacVie</a:t>
            </a:r>
            <a:endParaRPr lang="en-US" sz="4000" b="1" dirty="0">
              <a:latin typeface="Ben's Handwriting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2977277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Instructional Designer at Canisius College</a:t>
            </a:r>
          </a:p>
          <a:p>
            <a:r>
              <a:rPr lang="en-US" i="1" dirty="0" smtClean="0"/>
              <a:t>Blogger, Photographer, Educationist</a:t>
            </a:r>
          </a:p>
          <a:p>
            <a:endParaRPr lang="en-US" dirty="0" smtClean="0"/>
          </a:p>
          <a:p>
            <a:r>
              <a:rPr lang="en-US" dirty="0" smtClean="0"/>
              <a:t>www.leahmacvie.com</a:t>
            </a:r>
          </a:p>
          <a:p>
            <a:r>
              <a:rPr lang="en-US" dirty="0" smtClean="0"/>
              <a:t>      @</a:t>
            </a:r>
            <a:r>
              <a:rPr lang="en-US" dirty="0" err="1" smtClean="0"/>
              <a:t>leahmacvie</a:t>
            </a:r>
            <a:endParaRPr lang="en-US" dirty="0" smtClean="0"/>
          </a:p>
          <a:p>
            <a:r>
              <a:rPr lang="en-US" dirty="0" smtClean="0"/>
              <a:t>       in/</a:t>
            </a:r>
            <a:r>
              <a:rPr lang="en-US" dirty="0" err="1" smtClean="0"/>
              <a:t>leahmacvie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leah.macvie</a:t>
            </a:r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5" name="Picture 44" descr="Twitter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4114800"/>
            <a:ext cx="228600" cy="228600"/>
          </a:xfrm>
          <a:prstGeom prst="rect">
            <a:avLst/>
          </a:prstGeom>
        </p:spPr>
      </p:pic>
      <p:pic>
        <p:nvPicPr>
          <p:cNvPr id="46" name="Picture 45" descr="Facebook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4724400"/>
            <a:ext cx="228600" cy="228600"/>
          </a:xfrm>
          <a:prstGeom prst="rect">
            <a:avLst/>
          </a:prstGeom>
        </p:spPr>
      </p:pic>
      <p:pic>
        <p:nvPicPr>
          <p:cNvPr id="47" name="Picture 46" descr="linkedin-ic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4419600"/>
            <a:ext cx="215153" cy="228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493426">
            <a:off x="1252978" y="2118954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n's Handwriting" pitchFamily="2" charset="0"/>
              </a:rPr>
              <a:t>Questions?</a:t>
            </a:r>
            <a:endParaRPr lang="en-US" sz="3600" dirty="0">
              <a:latin typeface="Ben's Handwriting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3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76400" y="3581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Caution:</a:t>
            </a:r>
          </a:p>
          <a:p>
            <a:pPr algn="ctr"/>
            <a:r>
              <a:rPr lang="en-US" dirty="0" smtClean="0"/>
              <a:t>I will forget anything I can’t visualize.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21367279">
            <a:off x="4189021" y="3674088"/>
            <a:ext cx="2894379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Tell me and I forget. Teach me and I remember. Involve me and I learn.</a:t>
            </a:r>
            <a:br>
              <a:rPr lang="en-US" sz="2000" dirty="0" smtClean="0"/>
            </a:br>
            <a:r>
              <a:rPr lang="en-US" sz="2000" dirty="0" smtClean="0"/>
              <a:t>– Benjamin Franklin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1" y="3200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ritannic Bold" pitchFamily="34" charset="0"/>
              </a:rPr>
              <a:t>“</a:t>
            </a:r>
          </a:p>
        </p:txBody>
      </p:sp>
      <p:pic>
        <p:nvPicPr>
          <p:cNvPr id="1031" name="Picture 7" descr="C:\Documents and Settings\macviel\Local Settings\Temporary Internet Files\Content.IE5\I03IP9S2\MP900314351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3218">
            <a:off x="747930" y="3565272"/>
            <a:ext cx="1522013" cy="218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macviel\Local Settings\Temporary Internet Files\Content.IE5\KXL7DZHH\MP90044325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36031">
            <a:off x="1290728" y="1460229"/>
            <a:ext cx="1957857" cy="178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Freeform 26"/>
          <p:cNvSpPr>
            <a:spLocks/>
          </p:cNvSpPr>
          <p:nvPr/>
        </p:nvSpPr>
        <p:spPr bwMode="auto">
          <a:xfrm>
            <a:off x="2286000" y="1143000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353111">
            <a:off x="3333096" y="2000452"/>
            <a:ext cx="311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n's Handwriting" pitchFamily="2" charset="0"/>
              </a:rPr>
              <a:t>I don’t get it…</a:t>
            </a:r>
            <a:endParaRPr lang="en-US" sz="4000" dirty="0">
              <a:solidFill>
                <a:srgbClr val="002060"/>
              </a:solidFill>
              <a:latin typeface="Ben's Handwriting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7943">
            <a:off x="2863779" y="2329798"/>
            <a:ext cx="3082693" cy="1587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3875">
            <a:off x="5000753" y="3966220"/>
            <a:ext cx="1871604" cy="1543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613">
            <a:off x="2855068" y="5021534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reeform 26"/>
          <p:cNvSpPr>
            <a:spLocks/>
          </p:cNvSpPr>
          <p:nvPr/>
        </p:nvSpPr>
        <p:spPr bwMode="auto">
          <a:xfrm rot="19916063">
            <a:off x="3797484" y="4671969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473928">
            <a:off x="1203071" y="1614849"/>
            <a:ext cx="139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Don’t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do this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9" name="Picture 8" descr="arrow-black-curve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805925">
            <a:off x="1610054" y="2389499"/>
            <a:ext cx="1048425" cy="1365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566251">
            <a:off x="3005773" y="5145808"/>
            <a:ext cx="2054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More importantly, don’t do this.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11" name="Picture 10" descr="arrow-black-curve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67239">
            <a:off x="4817146" y="5373900"/>
            <a:ext cx="1048425" cy="136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PowerPointTools\notepadtemplate\images\button-str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89">
            <a:off x="2554343" y="4283925"/>
            <a:ext cx="4680748" cy="105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73928">
            <a:off x="1327559" y="1695985"/>
            <a:ext cx="169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Your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n's Handwriting" pitchFamily="2" charset="0"/>
              </a:rPr>
              <a:t>turn!</a:t>
            </a:r>
            <a:endParaRPr lang="en-US" sz="32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69673">
            <a:off x="2734822" y="2793393"/>
            <a:ext cx="476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What is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active learning?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lephan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550">
            <a:off x="1748573" y="4451547"/>
            <a:ext cx="2298196" cy="20185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reeform 26"/>
          <p:cNvSpPr>
            <a:spLocks/>
          </p:cNvSpPr>
          <p:nvPr/>
        </p:nvSpPr>
        <p:spPr bwMode="auto">
          <a:xfrm>
            <a:off x="2897671" y="4281344"/>
            <a:ext cx="611803" cy="747550"/>
          </a:xfrm>
          <a:custGeom>
            <a:avLst/>
            <a:gdLst/>
            <a:ahLst/>
            <a:cxnLst>
              <a:cxn ang="0">
                <a:pos x="440" y="15"/>
              </a:cxn>
              <a:cxn ang="0">
                <a:pos x="394" y="49"/>
              </a:cxn>
              <a:cxn ang="0">
                <a:pos x="386" y="80"/>
              </a:cxn>
              <a:cxn ang="0">
                <a:pos x="409" y="85"/>
              </a:cxn>
              <a:cxn ang="0">
                <a:pos x="437" y="58"/>
              </a:cxn>
              <a:cxn ang="0">
                <a:pos x="476" y="39"/>
              </a:cxn>
              <a:cxn ang="0">
                <a:pos x="518" y="36"/>
              </a:cxn>
              <a:cxn ang="0">
                <a:pos x="559" y="49"/>
              </a:cxn>
              <a:cxn ang="0">
                <a:pos x="590" y="78"/>
              </a:cxn>
              <a:cxn ang="0">
                <a:pos x="609" y="117"/>
              </a:cxn>
              <a:cxn ang="0">
                <a:pos x="604" y="189"/>
              </a:cxn>
              <a:cxn ang="0">
                <a:pos x="218" y="729"/>
              </a:cxn>
              <a:cxn ang="0">
                <a:pos x="183" y="752"/>
              </a:cxn>
              <a:cxn ang="0">
                <a:pos x="140" y="758"/>
              </a:cxn>
              <a:cxn ang="0">
                <a:pos x="99" y="748"/>
              </a:cxn>
              <a:cxn ang="0">
                <a:pos x="50" y="706"/>
              </a:cxn>
              <a:cxn ang="0">
                <a:pos x="37" y="625"/>
              </a:cxn>
              <a:cxn ang="0">
                <a:pos x="66" y="568"/>
              </a:cxn>
              <a:cxn ang="0">
                <a:pos x="137" y="469"/>
              </a:cxn>
              <a:cxn ang="0">
                <a:pos x="233" y="335"/>
              </a:cxn>
              <a:cxn ang="0">
                <a:pos x="304" y="236"/>
              </a:cxn>
              <a:cxn ang="0">
                <a:pos x="328" y="205"/>
              </a:cxn>
              <a:cxn ang="0">
                <a:pos x="359" y="184"/>
              </a:cxn>
              <a:cxn ang="0">
                <a:pos x="388" y="178"/>
              </a:cxn>
              <a:cxn ang="0">
                <a:pos x="412" y="183"/>
              </a:cxn>
              <a:cxn ang="0">
                <a:pos x="440" y="207"/>
              </a:cxn>
              <a:cxn ang="0">
                <a:pos x="447" y="267"/>
              </a:cxn>
              <a:cxn ang="0">
                <a:pos x="176" y="660"/>
              </a:cxn>
              <a:cxn ang="0">
                <a:pos x="189" y="680"/>
              </a:cxn>
              <a:cxn ang="0">
                <a:pos x="458" y="322"/>
              </a:cxn>
              <a:cxn ang="0">
                <a:pos x="482" y="226"/>
              </a:cxn>
              <a:cxn ang="0">
                <a:pos x="470" y="188"/>
              </a:cxn>
              <a:cxn ang="0">
                <a:pos x="443" y="161"/>
              </a:cxn>
              <a:cxn ang="0">
                <a:pos x="409" y="146"/>
              </a:cxn>
              <a:cxn ang="0">
                <a:pos x="371" y="144"/>
              </a:cxn>
              <a:cxn ang="0">
                <a:pos x="324" y="163"/>
              </a:cxn>
              <a:cxn ang="0">
                <a:pos x="287" y="198"/>
              </a:cxn>
              <a:cxn ang="0">
                <a:pos x="246" y="256"/>
              </a:cxn>
              <a:cxn ang="0">
                <a:pos x="156" y="381"/>
              </a:cxn>
              <a:cxn ang="0">
                <a:pos x="67" y="507"/>
              </a:cxn>
              <a:cxn ang="0">
                <a:pos x="26" y="565"/>
              </a:cxn>
              <a:cxn ang="0">
                <a:pos x="1" y="673"/>
              </a:cxn>
              <a:cxn ang="0">
                <a:pos x="60" y="765"/>
              </a:cxn>
              <a:cxn ang="0">
                <a:pos x="111" y="789"/>
              </a:cxn>
              <a:cxn ang="0">
                <a:pos x="168" y="790"/>
              </a:cxn>
              <a:cxn ang="0">
                <a:pos x="220" y="770"/>
              </a:cxn>
              <a:cxn ang="0">
                <a:pos x="260" y="733"/>
              </a:cxn>
              <a:cxn ang="0">
                <a:pos x="649" y="149"/>
              </a:cxn>
              <a:cxn ang="0">
                <a:pos x="634" y="80"/>
              </a:cxn>
              <a:cxn ang="0">
                <a:pos x="599" y="36"/>
              </a:cxn>
              <a:cxn ang="0">
                <a:pos x="550" y="8"/>
              </a:cxn>
              <a:cxn ang="0">
                <a:pos x="495" y="1"/>
              </a:cxn>
            </a:cxnLst>
            <a:rect l="0" t="0" r="r" b="b"/>
            <a:pathLst>
              <a:path w="649" h="793">
                <a:moveTo>
                  <a:pt x="480" y="3"/>
                </a:moveTo>
                <a:lnTo>
                  <a:pt x="466" y="5"/>
                </a:lnTo>
                <a:lnTo>
                  <a:pt x="452" y="10"/>
                </a:lnTo>
                <a:lnTo>
                  <a:pt x="440" y="15"/>
                </a:lnTo>
                <a:lnTo>
                  <a:pt x="427" y="21"/>
                </a:lnTo>
                <a:lnTo>
                  <a:pt x="416" y="30"/>
                </a:lnTo>
                <a:lnTo>
                  <a:pt x="404" y="39"/>
                </a:lnTo>
                <a:lnTo>
                  <a:pt x="394" y="49"/>
                </a:lnTo>
                <a:lnTo>
                  <a:pt x="386" y="60"/>
                </a:lnTo>
                <a:lnTo>
                  <a:pt x="383" y="67"/>
                </a:lnTo>
                <a:lnTo>
                  <a:pt x="383" y="73"/>
                </a:lnTo>
                <a:lnTo>
                  <a:pt x="386" y="80"/>
                </a:lnTo>
                <a:lnTo>
                  <a:pt x="391" y="85"/>
                </a:lnTo>
                <a:lnTo>
                  <a:pt x="397" y="88"/>
                </a:lnTo>
                <a:lnTo>
                  <a:pt x="403" y="88"/>
                </a:lnTo>
                <a:lnTo>
                  <a:pt x="409" y="85"/>
                </a:lnTo>
                <a:lnTo>
                  <a:pt x="414" y="80"/>
                </a:lnTo>
                <a:lnTo>
                  <a:pt x="422" y="72"/>
                </a:lnTo>
                <a:lnTo>
                  <a:pt x="429" y="64"/>
                </a:lnTo>
                <a:lnTo>
                  <a:pt x="437" y="58"/>
                </a:lnTo>
                <a:lnTo>
                  <a:pt x="446" y="51"/>
                </a:lnTo>
                <a:lnTo>
                  <a:pt x="456" y="46"/>
                </a:lnTo>
                <a:lnTo>
                  <a:pt x="465" y="41"/>
                </a:lnTo>
                <a:lnTo>
                  <a:pt x="476" y="39"/>
                </a:lnTo>
                <a:lnTo>
                  <a:pt x="486" y="36"/>
                </a:lnTo>
                <a:lnTo>
                  <a:pt x="497" y="35"/>
                </a:lnTo>
                <a:lnTo>
                  <a:pt x="507" y="35"/>
                </a:lnTo>
                <a:lnTo>
                  <a:pt x="518" y="36"/>
                </a:lnTo>
                <a:lnTo>
                  <a:pt x="528" y="38"/>
                </a:lnTo>
                <a:lnTo>
                  <a:pt x="539" y="40"/>
                </a:lnTo>
                <a:lnTo>
                  <a:pt x="549" y="45"/>
                </a:lnTo>
                <a:lnTo>
                  <a:pt x="559" y="49"/>
                </a:lnTo>
                <a:lnTo>
                  <a:pt x="567" y="55"/>
                </a:lnTo>
                <a:lnTo>
                  <a:pt x="576" y="63"/>
                </a:lnTo>
                <a:lnTo>
                  <a:pt x="584" y="70"/>
                </a:lnTo>
                <a:lnTo>
                  <a:pt x="590" y="78"/>
                </a:lnTo>
                <a:lnTo>
                  <a:pt x="596" y="87"/>
                </a:lnTo>
                <a:lnTo>
                  <a:pt x="601" y="97"/>
                </a:lnTo>
                <a:lnTo>
                  <a:pt x="606" y="105"/>
                </a:lnTo>
                <a:lnTo>
                  <a:pt x="609" y="117"/>
                </a:lnTo>
                <a:lnTo>
                  <a:pt x="611" y="127"/>
                </a:lnTo>
                <a:lnTo>
                  <a:pt x="612" y="148"/>
                </a:lnTo>
                <a:lnTo>
                  <a:pt x="610" y="169"/>
                </a:lnTo>
                <a:lnTo>
                  <a:pt x="604" y="189"/>
                </a:lnTo>
                <a:lnTo>
                  <a:pt x="592" y="208"/>
                </a:lnTo>
                <a:lnTo>
                  <a:pt x="233" y="713"/>
                </a:lnTo>
                <a:lnTo>
                  <a:pt x="225" y="721"/>
                </a:lnTo>
                <a:lnTo>
                  <a:pt x="218" y="729"/>
                </a:lnTo>
                <a:lnTo>
                  <a:pt x="210" y="735"/>
                </a:lnTo>
                <a:lnTo>
                  <a:pt x="201" y="742"/>
                </a:lnTo>
                <a:lnTo>
                  <a:pt x="191" y="747"/>
                </a:lnTo>
                <a:lnTo>
                  <a:pt x="183" y="752"/>
                </a:lnTo>
                <a:lnTo>
                  <a:pt x="171" y="754"/>
                </a:lnTo>
                <a:lnTo>
                  <a:pt x="161" y="757"/>
                </a:lnTo>
                <a:lnTo>
                  <a:pt x="150" y="758"/>
                </a:lnTo>
                <a:lnTo>
                  <a:pt x="140" y="758"/>
                </a:lnTo>
                <a:lnTo>
                  <a:pt x="129" y="757"/>
                </a:lnTo>
                <a:lnTo>
                  <a:pt x="119" y="755"/>
                </a:lnTo>
                <a:lnTo>
                  <a:pt x="109" y="753"/>
                </a:lnTo>
                <a:lnTo>
                  <a:pt x="99" y="748"/>
                </a:lnTo>
                <a:lnTo>
                  <a:pt x="89" y="744"/>
                </a:lnTo>
                <a:lnTo>
                  <a:pt x="80" y="738"/>
                </a:lnTo>
                <a:lnTo>
                  <a:pt x="64" y="723"/>
                </a:lnTo>
                <a:lnTo>
                  <a:pt x="50" y="706"/>
                </a:lnTo>
                <a:lnTo>
                  <a:pt x="41" y="686"/>
                </a:lnTo>
                <a:lnTo>
                  <a:pt x="36" y="666"/>
                </a:lnTo>
                <a:lnTo>
                  <a:pt x="35" y="645"/>
                </a:lnTo>
                <a:lnTo>
                  <a:pt x="37" y="625"/>
                </a:lnTo>
                <a:lnTo>
                  <a:pt x="43" y="604"/>
                </a:lnTo>
                <a:lnTo>
                  <a:pt x="55" y="585"/>
                </a:lnTo>
                <a:lnTo>
                  <a:pt x="57" y="581"/>
                </a:lnTo>
                <a:lnTo>
                  <a:pt x="66" y="568"/>
                </a:lnTo>
                <a:lnTo>
                  <a:pt x="79" y="551"/>
                </a:lnTo>
                <a:lnTo>
                  <a:pt x="96" y="528"/>
                </a:lnTo>
                <a:lnTo>
                  <a:pt x="115" y="501"/>
                </a:lnTo>
                <a:lnTo>
                  <a:pt x="137" y="469"/>
                </a:lnTo>
                <a:lnTo>
                  <a:pt x="161" y="437"/>
                </a:lnTo>
                <a:lnTo>
                  <a:pt x="185" y="402"/>
                </a:lnTo>
                <a:lnTo>
                  <a:pt x="209" y="368"/>
                </a:lnTo>
                <a:lnTo>
                  <a:pt x="233" y="335"/>
                </a:lnTo>
                <a:lnTo>
                  <a:pt x="255" y="304"/>
                </a:lnTo>
                <a:lnTo>
                  <a:pt x="275" y="276"/>
                </a:lnTo>
                <a:lnTo>
                  <a:pt x="292" y="253"/>
                </a:lnTo>
                <a:lnTo>
                  <a:pt x="304" y="236"/>
                </a:lnTo>
                <a:lnTo>
                  <a:pt x="313" y="223"/>
                </a:lnTo>
                <a:lnTo>
                  <a:pt x="315" y="220"/>
                </a:lnTo>
                <a:lnTo>
                  <a:pt x="322" y="212"/>
                </a:lnTo>
                <a:lnTo>
                  <a:pt x="328" y="205"/>
                </a:lnTo>
                <a:lnTo>
                  <a:pt x="335" y="198"/>
                </a:lnTo>
                <a:lnTo>
                  <a:pt x="343" y="193"/>
                </a:lnTo>
                <a:lnTo>
                  <a:pt x="351" y="188"/>
                </a:lnTo>
                <a:lnTo>
                  <a:pt x="359" y="184"/>
                </a:lnTo>
                <a:lnTo>
                  <a:pt x="367" y="182"/>
                </a:lnTo>
                <a:lnTo>
                  <a:pt x="376" y="179"/>
                </a:lnTo>
                <a:lnTo>
                  <a:pt x="382" y="178"/>
                </a:lnTo>
                <a:lnTo>
                  <a:pt x="388" y="178"/>
                </a:lnTo>
                <a:lnTo>
                  <a:pt x="394" y="179"/>
                </a:lnTo>
                <a:lnTo>
                  <a:pt x="401" y="179"/>
                </a:lnTo>
                <a:lnTo>
                  <a:pt x="407" y="181"/>
                </a:lnTo>
                <a:lnTo>
                  <a:pt x="412" y="183"/>
                </a:lnTo>
                <a:lnTo>
                  <a:pt x="418" y="186"/>
                </a:lnTo>
                <a:lnTo>
                  <a:pt x="423" y="189"/>
                </a:lnTo>
                <a:lnTo>
                  <a:pt x="432" y="198"/>
                </a:lnTo>
                <a:lnTo>
                  <a:pt x="440" y="207"/>
                </a:lnTo>
                <a:lnTo>
                  <a:pt x="446" y="218"/>
                </a:lnTo>
                <a:lnTo>
                  <a:pt x="448" y="231"/>
                </a:lnTo>
                <a:lnTo>
                  <a:pt x="450" y="248"/>
                </a:lnTo>
                <a:lnTo>
                  <a:pt x="447" y="267"/>
                </a:lnTo>
                <a:lnTo>
                  <a:pt x="441" y="285"/>
                </a:lnTo>
                <a:lnTo>
                  <a:pt x="431" y="301"/>
                </a:lnTo>
                <a:lnTo>
                  <a:pt x="179" y="654"/>
                </a:lnTo>
                <a:lnTo>
                  <a:pt x="176" y="660"/>
                </a:lnTo>
                <a:lnTo>
                  <a:pt x="176" y="666"/>
                </a:lnTo>
                <a:lnTo>
                  <a:pt x="178" y="673"/>
                </a:lnTo>
                <a:lnTo>
                  <a:pt x="183" y="678"/>
                </a:lnTo>
                <a:lnTo>
                  <a:pt x="189" y="680"/>
                </a:lnTo>
                <a:lnTo>
                  <a:pt x="196" y="681"/>
                </a:lnTo>
                <a:lnTo>
                  <a:pt x="203" y="679"/>
                </a:lnTo>
                <a:lnTo>
                  <a:pt x="208" y="674"/>
                </a:lnTo>
                <a:lnTo>
                  <a:pt x="458" y="322"/>
                </a:lnTo>
                <a:lnTo>
                  <a:pt x="472" y="300"/>
                </a:lnTo>
                <a:lnTo>
                  <a:pt x="481" y="276"/>
                </a:lnTo>
                <a:lnTo>
                  <a:pt x="485" y="251"/>
                </a:lnTo>
                <a:lnTo>
                  <a:pt x="482" y="226"/>
                </a:lnTo>
                <a:lnTo>
                  <a:pt x="481" y="216"/>
                </a:lnTo>
                <a:lnTo>
                  <a:pt x="477" y="206"/>
                </a:lnTo>
                <a:lnTo>
                  <a:pt x="473" y="197"/>
                </a:lnTo>
                <a:lnTo>
                  <a:pt x="470" y="188"/>
                </a:lnTo>
                <a:lnTo>
                  <a:pt x="463" y="181"/>
                </a:lnTo>
                <a:lnTo>
                  <a:pt x="458" y="173"/>
                </a:lnTo>
                <a:lnTo>
                  <a:pt x="451" y="167"/>
                </a:lnTo>
                <a:lnTo>
                  <a:pt x="443" y="161"/>
                </a:lnTo>
                <a:lnTo>
                  <a:pt x="436" y="156"/>
                </a:lnTo>
                <a:lnTo>
                  <a:pt x="427" y="152"/>
                </a:lnTo>
                <a:lnTo>
                  <a:pt x="418" y="148"/>
                </a:lnTo>
                <a:lnTo>
                  <a:pt x="409" y="146"/>
                </a:lnTo>
                <a:lnTo>
                  <a:pt x="399" y="144"/>
                </a:lnTo>
                <a:lnTo>
                  <a:pt x="391" y="143"/>
                </a:lnTo>
                <a:lnTo>
                  <a:pt x="381" y="143"/>
                </a:lnTo>
                <a:lnTo>
                  <a:pt x="371" y="144"/>
                </a:lnTo>
                <a:lnTo>
                  <a:pt x="358" y="147"/>
                </a:lnTo>
                <a:lnTo>
                  <a:pt x="347" y="152"/>
                </a:lnTo>
                <a:lnTo>
                  <a:pt x="335" y="157"/>
                </a:lnTo>
                <a:lnTo>
                  <a:pt x="324" y="163"/>
                </a:lnTo>
                <a:lnTo>
                  <a:pt x="314" y="171"/>
                </a:lnTo>
                <a:lnTo>
                  <a:pt x="304" y="178"/>
                </a:lnTo>
                <a:lnTo>
                  <a:pt x="295" y="188"/>
                </a:lnTo>
                <a:lnTo>
                  <a:pt x="287" y="198"/>
                </a:lnTo>
                <a:lnTo>
                  <a:pt x="284" y="202"/>
                </a:lnTo>
                <a:lnTo>
                  <a:pt x="275" y="215"/>
                </a:lnTo>
                <a:lnTo>
                  <a:pt x="263" y="232"/>
                </a:lnTo>
                <a:lnTo>
                  <a:pt x="246" y="256"/>
                </a:lnTo>
                <a:lnTo>
                  <a:pt x="226" y="284"/>
                </a:lnTo>
                <a:lnTo>
                  <a:pt x="204" y="314"/>
                </a:lnTo>
                <a:lnTo>
                  <a:pt x="180" y="348"/>
                </a:lnTo>
                <a:lnTo>
                  <a:pt x="156" y="381"/>
                </a:lnTo>
                <a:lnTo>
                  <a:pt x="132" y="415"/>
                </a:lnTo>
                <a:lnTo>
                  <a:pt x="109" y="449"/>
                </a:lnTo>
                <a:lnTo>
                  <a:pt x="86" y="479"/>
                </a:lnTo>
                <a:lnTo>
                  <a:pt x="67" y="507"/>
                </a:lnTo>
                <a:lnTo>
                  <a:pt x="50" y="531"/>
                </a:lnTo>
                <a:lnTo>
                  <a:pt x="37" y="548"/>
                </a:lnTo>
                <a:lnTo>
                  <a:pt x="28" y="561"/>
                </a:lnTo>
                <a:lnTo>
                  <a:pt x="26" y="565"/>
                </a:lnTo>
                <a:lnTo>
                  <a:pt x="11" y="590"/>
                </a:lnTo>
                <a:lnTo>
                  <a:pt x="2" y="616"/>
                </a:lnTo>
                <a:lnTo>
                  <a:pt x="0" y="645"/>
                </a:lnTo>
                <a:lnTo>
                  <a:pt x="1" y="673"/>
                </a:lnTo>
                <a:lnTo>
                  <a:pt x="8" y="699"/>
                </a:lnTo>
                <a:lnTo>
                  <a:pt x="21" y="724"/>
                </a:lnTo>
                <a:lnTo>
                  <a:pt x="37" y="747"/>
                </a:lnTo>
                <a:lnTo>
                  <a:pt x="60" y="765"/>
                </a:lnTo>
                <a:lnTo>
                  <a:pt x="72" y="773"/>
                </a:lnTo>
                <a:lnTo>
                  <a:pt x="85" y="779"/>
                </a:lnTo>
                <a:lnTo>
                  <a:pt x="97" y="785"/>
                </a:lnTo>
                <a:lnTo>
                  <a:pt x="111" y="789"/>
                </a:lnTo>
                <a:lnTo>
                  <a:pt x="125" y="792"/>
                </a:lnTo>
                <a:lnTo>
                  <a:pt x="139" y="793"/>
                </a:lnTo>
                <a:lnTo>
                  <a:pt x="152" y="792"/>
                </a:lnTo>
                <a:lnTo>
                  <a:pt x="168" y="790"/>
                </a:lnTo>
                <a:lnTo>
                  <a:pt x="181" y="788"/>
                </a:lnTo>
                <a:lnTo>
                  <a:pt x="195" y="783"/>
                </a:lnTo>
                <a:lnTo>
                  <a:pt x="208" y="778"/>
                </a:lnTo>
                <a:lnTo>
                  <a:pt x="220" y="770"/>
                </a:lnTo>
                <a:lnTo>
                  <a:pt x="231" y="763"/>
                </a:lnTo>
                <a:lnTo>
                  <a:pt x="241" y="754"/>
                </a:lnTo>
                <a:lnTo>
                  <a:pt x="252" y="744"/>
                </a:lnTo>
                <a:lnTo>
                  <a:pt x="260" y="733"/>
                </a:lnTo>
                <a:lnTo>
                  <a:pt x="621" y="228"/>
                </a:lnTo>
                <a:lnTo>
                  <a:pt x="635" y="203"/>
                </a:lnTo>
                <a:lnTo>
                  <a:pt x="645" y="177"/>
                </a:lnTo>
                <a:lnTo>
                  <a:pt x="649" y="149"/>
                </a:lnTo>
                <a:lnTo>
                  <a:pt x="646" y="120"/>
                </a:lnTo>
                <a:lnTo>
                  <a:pt x="644" y="107"/>
                </a:lnTo>
                <a:lnTo>
                  <a:pt x="639" y="93"/>
                </a:lnTo>
                <a:lnTo>
                  <a:pt x="634" y="80"/>
                </a:lnTo>
                <a:lnTo>
                  <a:pt x="626" y="68"/>
                </a:lnTo>
                <a:lnTo>
                  <a:pt x="619" y="56"/>
                </a:lnTo>
                <a:lnTo>
                  <a:pt x="609" y="46"/>
                </a:lnTo>
                <a:lnTo>
                  <a:pt x="599" y="36"/>
                </a:lnTo>
                <a:lnTo>
                  <a:pt x="587" y="28"/>
                </a:lnTo>
                <a:lnTo>
                  <a:pt x="575" y="20"/>
                </a:lnTo>
                <a:lnTo>
                  <a:pt x="562" y="14"/>
                </a:lnTo>
                <a:lnTo>
                  <a:pt x="550" y="8"/>
                </a:lnTo>
                <a:lnTo>
                  <a:pt x="536" y="4"/>
                </a:lnTo>
                <a:lnTo>
                  <a:pt x="522" y="1"/>
                </a:lnTo>
                <a:lnTo>
                  <a:pt x="508" y="0"/>
                </a:lnTo>
                <a:lnTo>
                  <a:pt x="495" y="1"/>
                </a:lnTo>
                <a:lnTo>
                  <a:pt x="48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558354">
            <a:off x="1649835" y="4921972"/>
            <a:ext cx="2411303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n's Handwriting" pitchFamily="2" charset="0"/>
                <a:ea typeface="+mn-ea"/>
                <a:cs typeface="+mn-cs"/>
              </a:rPr>
              <a:t>Define,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n's Handwriting" pitchFamily="2" charset="0"/>
              </a:rPr>
              <a:t>3 terms.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n's Handwriting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557410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Define active learning: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183353">
            <a:off x="2590800" y="25146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n's Handwriting" pitchFamily="2" charset="0"/>
              </a:rPr>
              <a:t>What is </a:t>
            </a:r>
          </a:p>
          <a:p>
            <a:r>
              <a:rPr lang="en-US" sz="2800" dirty="0" smtClean="0">
                <a:latin typeface="Ben's Handwriting" pitchFamily="2" charset="0"/>
              </a:rPr>
              <a:t>active</a:t>
            </a:r>
          </a:p>
          <a:p>
            <a:r>
              <a:rPr lang="en-US" sz="2800" dirty="0" smtClean="0">
                <a:latin typeface="Ben's Handwriting" pitchFamily="2" charset="0"/>
              </a:rPr>
              <a:t>learning?</a:t>
            </a:r>
            <a:endParaRPr lang="en-US" sz="2800" dirty="0">
              <a:latin typeface="Ben's Handwritin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17554">
            <a:off x="4988957" y="2714628"/>
            <a:ext cx="2894379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Techniques where students do more than simply listen.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87531">
            <a:off x="4107007" y="2345009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ritannic Bold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 rot="20353111">
            <a:off x="4558841" y="3830783"/>
            <a:ext cx="2937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n's Handwriting" pitchFamily="2" charset="0"/>
              </a:rPr>
              <a:t>It’s just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n's Handwriting" pitchFamily="2" charset="0"/>
              </a:rPr>
              <a:t>good teaching…</a:t>
            </a:r>
            <a:endParaRPr lang="en-US" sz="4000" dirty="0">
              <a:solidFill>
                <a:srgbClr val="002060"/>
              </a:solidFill>
              <a:latin typeface="Ben's Handwriting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werPointTools\notepadtemplate\images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2389">
            <a:off x="2506750" y="1981205"/>
            <a:ext cx="5271678" cy="39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473928">
            <a:off x="1230144" y="1557410"/>
            <a:ext cx="169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en's Handwriting" pitchFamily="2" charset="0"/>
              </a:rPr>
              <a:t>Define active learning:</a:t>
            </a:r>
            <a:endParaRPr lang="en-US" sz="2800" dirty="0">
              <a:solidFill>
                <a:schemeClr val="tx2"/>
              </a:solidFill>
              <a:latin typeface="Ben's Handwriting" pitchFamily="2" charset="0"/>
            </a:endParaRPr>
          </a:p>
        </p:txBody>
      </p:sp>
      <p:pic>
        <p:nvPicPr>
          <p:cNvPr id="4098" name="Picture 2" descr="H:\PowerPointTools\notepadtemplate\images\notebook-s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762">
            <a:off x="2512095" y="2004422"/>
            <a:ext cx="5250769" cy="3948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183353">
            <a:off x="2625756" y="2776576"/>
            <a:ext cx="165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n's Handwriting" pitchFamily="2" charset="0"/>
              </a:rPr>
              <a:t>1. Learning is active.</a:t>
            </a:r>
          </a:p>
          <a:p>
            <a:r>
              <a:rPr lang="en-US" sz="2400" dirty="0" smtClean="0">
                <a:latin typeface="Ben's Handwriting" pitchFamily="2" charset="0"/>
              </a:rPr>
              <a:t>2. Learners are different.</a:t>
            </a:r>
            <a:endParaRPr lang="en-US" sz="2400" dirty="0">
              <a:latin typeface="Ben's Handwritin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17554">
            <a:off x="4996961" y="2828508"/>
            <a:ext cx="1266091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Kuhltom" pitchFamily="2" charset="0"/>
              </a:rPr>
              <a:t>Processing,</a:t>
            </a:r>
          </a:p>
          <a:p>
            <a:r>
              <a:rPr lang="en-US" sz="2000" dirty="0" smtClean="0">
                <a:latin typeface="Kuhltom" pitchFamily="2" charset="0"/>
              </a:rPr>
              <a:t>Discovering,</a:t>
            </a:r>
          </a:p>
          <a:p>
            <a:r>
              <a:rPr lang="en-US" sz="2000" dirty="0" smtClean="0">
                <a:latin typeface="Kuhltom" pitchFamily="2" charset="0"/>
              </a:rPr>
              <a:t>Applying,</a:t>
            </a:r>
          </a:p>
          <a:p>
            <a:r>
              <a:rPr lang="en-US" sz="2000" dirty="0" smtClean="0">
                <a:latin typeface="Kuhltom" pitchFamily="2" charset="0"/>
              </a:rPr>
              <a:t>Engaging,</a:t>
            </a:r>
          </a:p>
          <a:p>
            <a:r>
              <a:rPr lang="en-US" sz="2000" dirty="0" smtClean="0">
                <a:latin typeface="Kuhltom" pitchFamily="2" charset="0"/>
              </a:rPr>
              <a:t>Analyzing, </a:t>
            </a:r>
          </a:p>
          <a:p>
            <a:r>
              <a:rPr lang="en-US" sz="2000" dirty="0" smtClean="0">
                <a:latin typeface="Kuhltom" pitchFamily="2" charset="0"/>
              </a:rPr>
              <a:t>Synthesizing,</a:t>
            </a:r>
          </a:p>
          <a:p>
            <a:r>
              <a:rPr lang="en-US" sz="2000" dirty="0" smtClean="0">
                <a:latin typeface="Kuhltom" pitchFamily="2" charset="0"/>
              </a:rPr>
              <a:t>Evaluating, </a:t>
            </a:r>
          </a:p>
        </p:txBody>
      </p:sp>
      <p:sp>
        <p:nvSpPr>
          <p:cNvPr id="9" name="TextBox 8"/>
          <p:cNvSpPr txBox="1"/>
          <p:nvPr/>
        </p:nvSpPr>
        <p:spPr>
          <a:xfrm rot="21287531">
            <a:off x="4107007" y="2345009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ritannic Bold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 rot="21117554">
            <a:off x="6331476" y="2657006"/>
            <a:ext cx="1266091" cy="4545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Kuhltom" pitchFamily="2" charset="0"/>
              </a:rPr>
              <a:t>Talking,</a:t>
            </a:r>
          </a:p>
          <a:p>
            <a:r>
              <a:rPr lang="en-US" sz="2000" dirty="0" smtClean="0">
                <a:latin typeface="Kuhltom" pitchFamily="2" charset="0"/>
              </a:rPr>
              <a:t>Writing,</a:t>
            </a:r>
          </a:p>
          <a:p>
            <a:r>
              <a:rPr lang="en-US" sz="2000" dirty="0" smtClean="0">
                <a:latin typeface="Kuhltom" pitchFamily="2" charset="0"/>
              </a:rPr>
              <a:t>Reading,</a:t>
            </a:r>
          </a:p>
          <a:p>
            <a:r>
              <a:rPr lang="en-US" sz="2000" dirty="0" smtClean="0">
                <a:latin typeface="Kuhltom" pitchFamily="2" charset="0"/>
              </a:rPr>
              <a:t>Responding,</a:t>
            </a:r>
          </a:p>
          <a:p>
            <a:r>
              <a:rPr lang="en-US" sz="2000" dirty="0" smtClean="0">
                <a:latin typeface="Kuhltom" pitchFamily="2" charset="0"/>
              </a:rPr>
              <a:t>Reflecting,</a:t>
            </a:r>
          </a:p>
          <a:p>
            <a:r>
              <a:rPr lang="en-US" sz="2000" dirty="0" smtClean="0">
                <a:latin typeface="Kuhltom" pitchFamily="2" charset="0"/>
              </a:rPr>
              <a:t>Cooperating,</a:t>
            </a:r>
          </a:p>
          <a:p>
            <a:r>
              <a:rPr lang="en-US" sz="2000" dirty="0" smtClean="0">
                <a:latin typeface="Kuhltom" pitchFamily="2" charset="0"/>
              </a:rPr>
              <a:t>Solving... </a:t>
            </a:r>
          </a:p>
          <a:p>
            <a:r>
              <a:rPr lang="en-US" sz="2000" dirty="0" smtClean="0">
                <a:latin typeface="Kuhltom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143000" y="914400"/>
            <a:ext cx="7162800" cy="5562600"/>
          </a:xfrm>
          <a:prstGeom prst="triangle">
            <a:avLst>
              <a:gd name="adj" fmla="val 50000"/>
            </a:avLst>
          </a:prstGeom>
          <a:solidFill>
            <a:srgbClr val="99FF99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Cone of Learning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(Edgar Dale)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303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 2 weeks</a:t>
            </a:r>
          </a:p>
          <a:p>
            <a:pPr eaLnBrk="1" hangingPunct="1"/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 tend to remember…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71600" y="6172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676400" y="5791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05000" y="5410200"/>
            <a:ext cx="5638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33600" y="5029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667000" y="4267200"/>
            <a:ext cx="4191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95600" y="3886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242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29000" y="6172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Arial" charset="0"/>
              </a:rPr>
              <a:t>Doing the Real Thing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43200" y="5791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Arial" charset="0"/>
              </a:rPr>
              <a:t>Simulating the Real Experience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81400" y="5105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565525" y="5065713"/>
            <a:ext cx="2606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24200" y="541020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9933"/>
                </a:solidFill>
                <a:latin typeface="Arial" charset="0"/>
              </a:rPr>
              <a:t>Doing a Dramatic Presentation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733800" y="502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99CCFF"/>
                </a:solidFill>
                <a:latin typeface="Arial" charset="0"/>
              </a:rPr>
              <a:t>Giving a Talk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48000" y="464820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Participating in a Discussion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276600" y="42672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99CCFF"/>
                </a:solidFill>
                <a:latin typeface="Arial" charset="0"/>
              </a:rPr>
              <a:t>Seeing it Done on Location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76600" y="3886200"/>
            <a:ext cx="314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Arial" charset="0"/>
              </a:rPr>
              <a:t>Watching  a Demonstration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505200" y="350520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Arial" charset="0"/>
              </a:rPr>
              <a:t>Looking at an Exhibit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657600" y="3048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Watching a movie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581400" y="25146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FF99"/>
                </a:solidFill>
                <a:latin typeface="Arial" charset="0"/>
              </a:rPr>
              <a:t>Looking at Pictures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038600" y="20574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663300"/>
                </a:solidFill>
                <a:latin typeface="Arial" charset="0"/>
              </a:rPr>
              <a:t>Listening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114800" y="1981200"/>
            <a:ext cx="1219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191000" y="15240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800000"/>
                </a:solidFill>
                <a:latin typeface="Arial" charset="0"/>
              </a:rPr>
              <a:t>Reading</a:t>
            </a:r>
          </a:p>
        </p:txBody>
      </p:sp>
      <p:cxnSp>
        <p:nvCxnSpPr>
          <p:cNvPr id="29" name="AutoShape 28"/>
          <p:cNvCxnSpPr>
            <a:cxnSpLocks noChangeShapeType="1"/>
            <a:stCxn id="49" idx="0"/>
          </p:cNvCxnSpPr>
          <p:nvPr/>
        </p:nvCxnSpPr>
        <p:spPr bwMode="auto">
          <a:xfrm>
            <a:off x="457200" y="5334000"/>
            <a:ext cx="1588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29"/>
          <p:cNvCxnSpPr>
            <a:cxnSpLocks noChangeShapeType="1"/>
          </p:cNvCxnSpPr>
          <p:nvPr/>
        </p:nvCxnSpPr>
        <p:spPr bwMode="auto">
          <a:xfrm>
            <a:off x="457200" y="6400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57200" y="5257800"/>
            <a:ext cx="1044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" charset="0"/>
              </a:rPr>
              <a:t>90% of what we say and do</a:t>
            </a:r>
          </a:p>
        </p:txBody>
      </p:sp>
      <p:cxnSp>
        <p:nvCxnSpPr>
          <p:cNvPr id="32" name="AutoShape 31"/>
          <p:cNvCxnSpPr>
            <a:cxnSpLocks noChangeShapeType="1"/>
            <a:stCxn id="3" idx="2"/>
            <a:endCxn id="3" idx="2"/>
          </p:cNvCxnSpPr>
          <p:nvPr/>
        </p:nvCxnSpPr>
        <p:spPr bwMode="auto">
          <a:xfrm>
            <a:off x="1143000" y="6477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4572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572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57200" y="518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57200" y="44196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Arial" charset="0"/>
              </a:rPr>
              <a:t>70% of what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Arial" charset="0"/>
              </a:rPr>
              <a:t>we say</a:t>
            </a: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4572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457200" y="2895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572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57200" y="3124200"/>
            <a:ext cx="1504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7030A0"/>
                </a:solidFill>
                <a:latin typeface="Arial" charset="0"/>
              </a:rPr>
              <a:t>50% of what</a:t>
            </a:r>
          </a:p>
          <a:p>
            <a:pPr eaLnBrk="1" hangingPunct="1"/>
            <a:r>
              <a:rPr lang="en-US" dirty="0">
                <a:solidFill>
                  <a:srgbClr val="7030A0"/>
                </a:solidFill>
                <a:latin typeface="Arial" charset="0"/>
              </a:rPr>
              <a:t>we hear and </a:t>
            </a:r>
          </a:p>
          <a:p>
            <a:pPr eaLnBrk="1" hangingPunct="1"/>
            <a:r>
              <a:rPr lang="en-US" dirty="0">
                <a:solidFill>
                  <a:srgbClr val="7030A0"/>
                </a:solidFill>
                <a:latin typeface="Arial" charset="0"/>
              </a:rPr>
              <a:t>see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4572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4572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4572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57200" y="24384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FF99"/>
                </a:solidFill>
                <a:latin typeface="Arial" charset="0"/>
              </a:rPr>
              <a:t>30% of what we see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4572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4572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457200" y="198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457200" y="19812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20% of what we hear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572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457200" y="182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457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572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457200" y="14478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10% of what we read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5715000" y="838200"/>
            <a:ext cx="284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Nature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Involvement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8686800" y="1295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7467600" y="4343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6461125" y="16367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Verbal reception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553200" y="2362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</a:rPr>
              <a:t>PASSIVE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6689725" y="3313113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Visual reception</a:t>
            </a: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74676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686800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7467600" y="4800600"/>
            <a:ext cx="1300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i="1">
                <a:latin typeface="Arial" charset="0"/>
              </a:rPr>
              <a:t>Receiving/</a:t>
            </a:r>
          </a:p>
          <a:p>
            <a:pPr eaLnBrk="1" hangingPunct="1"/>
            <a:r>
              <a:rPr lang="en-US" sz="1600" i="1">
                <a:latin typeface="Arial" charset="0"/>
              </a:rPr>
              <a:t>Participating</a:t>
            </a: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7848600" y="5286375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</a:rPr>
              <a:t>Active</a:t>
            </a: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7924800" y="58674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Doing</a:t>
            </a: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3810000" y="2438400"/>
            <a:ext cx="1828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3429000" y="2971800"/>
            <a:ext cx="2590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1981200" y="66294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900">
              <a:latin typeface="Arial" charset="0"/>
            </a:endParaRP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533400" y="658336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Dale, E. (1969) </a:t>
            </a:r>
            <a:r>
              <a:rPr lang="en-US" sz="1200" i="1">
                <a:latin typeface="Arial" charset="0"/>
              </a:rPr>
              <a:t>Audio-Visual Methods in Teaching, 3</a:t>
            </a:r>
            <a:r>
              <a:rPr lang="en-US" sz="1200" i="1" baseline="30000">
                <a:latin typeface="Arial" charset="0"/>
              </a:rPr>
              <a:t>rd</a:t>
            </a:r>
            <a:r>
              <a:rPr lang="en-US" sz="1200" i="1">
                <a:latin typeface="Arial" charset="0"/>
              </a:rPr>
              <a:t> ed.</a:t>
            </a:r>
            <a:r>
              <a:rPr lang="en-US" sz="1200">
                <a:latin typeface="Arial" charset="0"/>
              </a:rPr>
              <a:t> Holt Rinehart and Winston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6" grpId="0"/>
      <p:bldP spid="40" grpId="0"/>
      <p:bldP spid="48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PUBLISH_TITLE" val="folder_demo"/>
  <p:tag name="ARTICULATE_PUBLISH_PATH" val="C:\Users\Tom\Desktop\active_blog_posts\create_ppt_folder\pub"/>
  <p:tag name="ARTICULATE_LOGO" val="(None selected)"/>
  <p:tag name="ARTICULATE_PRESENTER" val="(None selected)"/>
  <p:tag name="ARTICULATE_PRESENTER_GUID" val="9869030842"/>
  <p:tag name="ARTICULATE_LMS" val="0"/>
  <p:tag name="ARTICULATE_TEMPLATE" val="relblog"/>
  <p:tag name="ARTICULATE_TEMPLATE_GUID" val="d651e8e2-7fcf-46a5-8070-27bbf026e3bb"/>
  <p:tag name="LMS_PUBLISH" val="No"/>
  <p:tag name="PRESENTER_PREVIEW_MODE" val="0"/>
  <p:tag name="PRESENTER_PREVIEW_START" val="1"/>
  <p:tag name="LAUNCHINNEWWINDOW" val="0"/>
  <p:tag name="LASTPUBLISHED" val="C:\Users\Tom\Desktop\active_blog_posts\create_ppt_folder\pub\folder_demo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4Ws4RRFt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FD41UIkU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BEcYLLhE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1G7iYaW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2w9O4yw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PLAYLIST_ID" val="-1"/>
  <p:tag name="ARTICULATE_LOCK_SLIDE" val="0"/>
  <p:tag name="ARTICULATE_SLIDE_GUID" val="cfbaea07-91d9-4a39-bc60-efc479bb6ce3"/>
  <p:tag name="ARTICULATE_SLIDE_PAUSE" val="1"/>
  <p:tag name="ARTICULATE_SLIDE_NAV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2n6rD9a0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4Ws4RRFt_files\slide0001_image001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2w9O4yw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3bbea3f5-b87b-49b2-b716-2372eef125e6"/>
  <p:tag name="ARTICULATE_SLIDE_NAV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FD41UIkU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PLAYLIST_ID" val="-1"/>
  <p:tag name="ARTICULATE_LOCK_SLIDE" val="0"/>
  <p:tag name="ARTICULATE_SLIDE_GUID" val="cfbaea07-91d9-4a39-bc60-efc479bb6ce3"/>
  <p:tag name="ARTICULATE_SLIDE_PAUSE" val="1"/>
  <p:tag name="ARTICULATE_SLIDE_NAV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2n6rD9a0_files\slide0001_image001.p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2w9O4yw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etyxBENh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BEcYLLhE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1G7iYaW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940</Words>
  <Application>Microsoft Office PowerPoint</Application>
  <PresentationFormat>On-screen Show (4:3)</PresentationFormat>
  <Paragraphs>293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Active Learning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Kuhlmann</dc:creator>
  <cp:lastModifiedBy>Leah</cp:lastModifiedBy>
  <cp:revision>97</cp:revision>
  <dcterms:created xsi:type="dcterms:W3CDTF">2009-12-16T00:18:20Z</dcterms:created>
  <dcterms:modified xsi:type="dcterms:W3CDTF">2011-07-26T19:02:11Z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folder_demo</vt:lpwstr>
  </property>
  <property fmtid="{D5CDD505-2E9C-101B-9397-08002B2CF9AE}" pid="4" name="ArticulateGUID">
    <vt:lpwstr>FB5EA1B1-9C9F-4B42-BDBE-2446F6A920EC</vt:lpwstr>
  </property>
  <property fmtid="{D5CDD505-2E9C-101B-9397-08002B2CF9AE}" pid="5" name="ArticulateProjectFull">
    <vt:lpwstr>C:\Users\Tom\Desktop\Active Work\~uploads\PowerPoint\desktop\desktop.ppta</vt:lpwstr>
  </property>
</Properties>
</file>